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3"/>
  </p:notesMasterIdLst>
  <p:sldIdLst>
    <p:sldId id="257" r:id="rId2"/>
    <p:sldId id="279" r:id="rId3"/>
    <p:sldId id="259" r:id="rId4"/>
    <p:sldId id="260" r:id="rId5"/>
    <p:sldId id="280" r:id="rId6"/>
    <p:sldId id="281" r:id="rId7"/>
    <p:sldId id="297" r:id="rId8"/>
    <p:sldId id="261" r:id="rId9"/>
    <p:sldId id="319" r:id="rId10"/>
    <p:sldId id="320" r:id="rId11"/>
    <p:sldId id="282" r:id="rId12"/>
    <p:sldId id="298" r:id="rId13"/>
    <p:sldId id="262" r:id="rId14"/>
    <p:sldId id="283" r:id="rId15"/>
    <p:sldId id="299" r:id="rId16"/>
    <p:sldId id="284" r:id="rId17"/>
    <p:sldId id="263" r:id="rId18"/>
    <p:sldId id="285" r:id="rId19"/>
    <p:sldId id="300" r:id="rId20"/>
    <p:sldId id="264" r:id="rId21"/>
    <p:sldId id="321" r:id="rId22"/>
    <p:sldId id="322" r:id="rId23"/>
    <p:sldId id="323" r:id="rId24"/>
    <p:sldId id="301" r:id="rId25"/>
    <p:sldId id="286" r:id="rId26"/>
    <p:sldId id="302" r:id="rId27"/>
    <p:sldId id="266" r:id="rId28"/>
    <p:sldId id="304" r:id="rId29"/>
    <p:sldId id="305" r:id="rId30"/>
    <p:sldId id="308" r:id="rId31"/>
    <p:sldId id="310" r:id="rId32"/>
    <p:sldId id="311" r:id="rId33"/>
    <p:sldId id="313" r:id="rId34"/>
    <p:sldId id="312" r:id="rId35"/>
    <p:sldId id="318" r:id="rId36"/>
    <p:sldId id="314" r:id="rId37"/>
    <p:sldId id="316" r:id="rId38"/>
    <p:sldId id="317" r:id="rId39"/>
    <p:sldId id="267" r:id="rId40"/>
    <p:sldId id="306" r:id="rId41"/>
    <p:sldId id="27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01" d="100"/>
          <a:sy n="101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plotArea>
      <c:layout/>
      <c:lineChart>
        <c:grouping val="standard"/>
        <c:ser>
          <c:idx val="0"/>
          <c:order val="0"/>
          <c:tx>
            <c:strRef>
              <c:f>Sheet1!$C$6</c:f>
              <c:strCache>
                <c:ptCount val="1"/>
                <c:pt idx="0">
                  <c:v>1392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56%</a:t>
                    </a:r>
                    <a:endParaRPr lang="en-US"/>
                  </a:p>
                </c:rich>
              </c:tx>
              <c:dLblPos val="t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48%</a:t>
                    </a:r>
                    <a:endParaRPr lang="en-US"/>
                  </a:p>
                </c:rich>
              </c:tx>
              <c:dLblPos val="t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46%</a:t>
                    </a:r>
                    <a:endParaRPr lang="en-US"/>
                  </a:p>
                </c:rich>
              </c:tx>
              <c:dLblPos val="t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33%</a:t>
                    </a:r>
                    <a:endParaRPr lang="en-US"/>
                  </a:p>
                </c:rich>
              </c:tx>
              <c:dLblPos val="t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32%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5"/>
              <c:layout>
                <c:manualLayout>
                  <c:x val="-4.5111111111111123E-2"/>
                  <c:y val="-9.40970399533391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fa-IR"/>
              </a:p>
            </c:txPr>
            <c:dLblPos val="t"/>
            <c:showVal val="1"/>
          </c:dLbls>
          <c:cat>
            <c:strRef>
              <c:f>Sheet1!$B$7:$B$12</c:f>
              <c:strCache>
                <c:ptCount val="6"/>
                <c:pt idx="0">
                  <c:v>هاجر شهرکرد</c:v>
                </c:pt>
                <c:pt idx="1">
                  <c:v>ولیعصر بروجن</c:v>
                </c:pt>
                <c:pt idx="2">
                  <c:v>سیدالشهداء فارسان</c:v>
                </c:pt>
                <c:pt idx="3">
                  <c:v>شهداء لردگان</c:v>
                </c:pt>
                <c:pt idx="4">
                  <c:v>امام جواد</c:v>
                </c:pt>
                <c:pt idx="5">
                  <c:v>استان</c:v>
                </c:pt>
              </c:strCache>
            </c:strRef>
          </c:cat>
          <c:val>
            <c:numRef>
              <c:f>Sheet1!$C$7:$C$12</c:f>
              <c:numCache>
                <c:formatCode>General</c:formatCode>
                <c:ptCount val="6"/>
                <c:pt idx="0">
                  <c:v>56</c:v>
                </c:pt>
                <c:pt idx="1">
                  <c:v>48</c:v>
                </c:pt>
                <c:pt idx="2">
                  <c:v>46</c:v>
                </c:pt>
                <c:pt idx="3">
                  <c:v>33</c:v>
                </c:pt>
                <c:pt idx="4">
                  <c:v>32</c:v>
                </c:pt>
                <c:pt idx="5">
                  <c:v>45</c:v>
                </c:pt>
              </c:numCache>
            </c:numRef>
          </c:val>
        </c:ser>
        <c:ser>
          <c:idx val="1"/>
          <c:order val="1"/>
          <c:tx>
            <c:strRef>
              <c:f>Sheet1!$D$6</c:f>
              <c:strCache>
                <c:ptCount val="1"/>
                <c:pt idx="0">
                  <c:v>1393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53%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2.7777777777777796E-3"/>
                  <c:y val="5.55555555555555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9.72222222222222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5.55555555555555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2.7777777777777796E-3"/>
                  <c:y val="9.72222222222222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1.666666666666667E-2"/>
                  <c:y val="0.1203703703703703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fa-IR"/>
              </a:p>
            </c:txPr>
            <c:showVal val="1"/>
          </c:dLbls>
          <c:cat>
            <c:strRef>
              <c:f>Sheet1!$B$7:$B$12</c:f>
              <c:strCache>
                <c:ptCount val="6"/>
                <c:pt idx="0">
                  <c:v>هاجر شهرکرد</c:v>
                </c:pt>
                <c:pt idx="1">
                  <c:v>ولیعصر بروجن</c:v>
                </c:pt>
                <c:pt idx="2">
                  <c:v>سیدالشهداء فارسان</c:v>
                </c:pt>
                <c:pt idx="3">
                  <c:v>شهداء لردگان</c:v>
                </c:pt>
                <c:pt idx="4">
                  <c:v>امام جواد</c:v>
                </c:pt>
                <c:pt idx="5">
                  <c:v>استان</c:v>
                </c:pt>
              </c:strCache>
            </c:strRef>
          </c:cat>
          <c:val>
            <c:numRef>
              <c:f>Sheet1!$D$7:$D$12</c:f>
              <c:numCache>
                <c:formatCode>General</c:formatCode>
                <c:ptCount val="6"/>
                <c:pt idx="0">
                  <c:v>53</c:v>
                </c:pt>
                <c:pt idx="1">
                  <c:v>43</c:v>
                </c:pt>
                <c:pt idx="2">
                  <c:v>45</c:v>
                </c:pt>
                <c:pt idx="3">
                  <c:v>33</c:v>
                </c:pt>
                <c:pt idx="4">
                  <c:v>35</c:v>
                </c:pt>
                <c:pt idx="5">
                  <c:v>41</c:v>
                </c:pt>
              </c:numCache>
            </c:numRef>
          </c:val>
        </c:ser>
        <c:dLbls/>
        <c:marker val="1"/>
        <c:axId val="114548096"/>
        <c:axId val="114721920"/>
      </c:lineChart>
      <c:catAx>
        <c:axId val="114548096"/>
        <c:scaling>
          <c:orientation val="maxMin"/>
        </c:scaling>
        <c:axPos val="b"/>
        <c:tickLblPos val="nextTo"/>
        <c:txPr>
          <a:bodyPr rot="-1680000" vert="horz"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fa-IR"/>
          </a:p>
        </c:txPr>
        <c:crossAx val="114721920"/>
        <c:crosses val="autoZero"/>
        <c:auto val="1"/>
        <c:lblAlgn val="ctr"/>
        <c:lblOffset val="100"/>
      </c:catAx>
      <c:valAx>
        <c:axId val="114721920"/>
        <c:scaling>
          <c:orientation val="minMax"/>
        </c:scaling>
        <c:axPos val="r"/>
        <c:majorGridlines/>
        <c:numFmt formatCode="General" sourceLinked="1"/>
        <c:tickLblPos val="nextTo"/>
        <c:crossAx val="114548096"/>
        <c:crosses val="autoZero"/>
        <c:crossBetween val="between"/>
      </c:valAx>
    </c:plotArea>
    <c:legend>
      <c:legendPos val="l"/>
      <c:layout/>
      <c:txPr>
        <a:bodyPr/>
        <a:lstStyle/>
        <a:p>
          <a:pPr>
            <a:defRPr sz="1600"/>
          </a:pPr>
          <a:endParaRPr lang="fa-IR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D145B-1A53-4CC1-B667-A646336D8612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17B71-8F0A-46BD-8C06-091AFD7F4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97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17B71-8F0A-46BD-8C06-091AFD7F49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25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17B71-8F0A-46BD-8C06-091AFD7F49D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78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y document\archive\Besmelah\266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6200" y="1502092"/>
            <a:ext cx="9144000" cy="444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F:\DESKTOP - KHORDAD 93\طرح تحول نظام سلامت\Untitledsku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dirty="0" smtClean="0"/>
              <a:t>93/3/20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4678" y="6172200"/>
            <a:ext cx="5410200" cy="4572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دبیرخانه ستاد اجرایی برنامه تحول نظام سلامت دانشگاه علوم پزشکی شهرکرد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1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768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586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196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2400" cy="1078626"/>
          </a:xfrm>
        </p:spPr>
        <p:txBody>
          <a:bodyPr>
            <a:noAutofit/>
          </a:bodyPr>
          <a:lstStyle/>
          <a:p>
            <a:pPr algn="ctr"/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fa-IR" sz="2400" dirty="0">
                <a:cs typeface="B Nazanin" pitchFamily="2" charset="-78"/>
              </a:rPr>
              <a:t> تعدادی از شاخص های مالی بعد از اجرای دستورالعمل برنامه کاهش میزان پرداختی بیماران بستری در بیمارستان های وابسته به وزارت بهداشت</a:t>
            </a:r>
            <a:br>
              <a:rPr lang="fa-IR" sz="2400" dirty="0">
                <a:cs typeface="B Nazanin" pitchFamily="2" charset="-78"/>
              </a:rPr>
            </a:br>
            <a:endParaRPr lang="en-US" sz="2400" dirty="0">
              <a:cs typeface="B Nazanin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006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308661393"/>
              </p:ext>
            </p:extLst>
          </p:nvPr>
        </p:nvGraphicFramePr>
        <p:xfrm>
          <a:off x="762000" y="1981200"/>
          <a:ext cx="7467599" cy="3886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53805"/>
                <a:gridCol w="3253805"/>
                <a:gridCol w="959989"/>
              </a:tblGrid>
              <a:tr h="647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latin typeface="Britannic Bold" pitchFamily="34" charset="0"/>
                          <a:cs typeface="B Nazanin" pitchFamily="2" charset="-78"/>
                        </a:rPr>
                        <a:t>336443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u="none" strike="noStrike" dirty="0">
                          <a:latin typeface="Britannic Bold" pitchFamily="34" charset="0"/>
                          <a:cs typeface="B Nazanin" pitchFamily="2" charset="-78"/>
                        </a:rPr>
                        <a:t>سرانه یارانه سلامت (ريال)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Britannic Bold" pitchFamily="34" charset="0"/>
                          <a:cs typeface="B Nazanin" pitchFamily="2" charset="-78"/>
                        </a:rPr>
                        <a:t>1</a:t>
                      </a:r>
                      <a:endParaRPr lang="en-US" sz="2000" dirty="0"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latin typeface="Britannic Bold" pitchFamily="34" charset="0"/>
                          <a:cs typeface="B Nazanin" pitchFamily="2" charset="-78"/>
                        </a:rPr>
                        <a:t>5.22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u="none" strike="noStrike" dirty="0">
                          <a:latin typeface="Britannic Bold" pitchFamily="34" charset="0"/>
                          <a:cs typeface="B Nazanin" pitchFamily="2" charset="-78"/>
                        </a:rPr>
                        <a:t>در صد یارانه سلامت از کل صورتحساب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Britannic Bold" pitchFamily="34" charset="0"/>
                          <a:cs typeface="B Nazanin" pitchFamily="2" charset="-78"/>
                        </a:rPr>
                        <a:t>2</a:t>
                      </a:r>
                      <a:endParaRPr lang="en-US" sz="2000" dirty="0"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latin typeface="Britannic Bold" pitchFamily="34" charset="0"/>
                          <a:cs typeface="B Nazanin" pitchFamily="2" charset="-78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u="none" strike="noStrike" dirty="0">
                          <a:latin typeface="Britannic Bold" pitchFamily="34" charset="0"/>
                          <a:cs typeface="B Nazanin" pitchFamily="2" charset="-78"/>
                        </a:rPr>
                        <a:t>درصد پرداخت از جیب (% </a:t>
                      </a:r>
                      <a:r>
                        <a:rPr lang="en-US" sz="2000" u="none" strike="noStrike" dirty="0">
                          <a:latin typeface="Britannic Bold" pitchFamily="34" charset="0"/>
                          <a:cs typeface="B Nazanin" pitchFamily="2" charset="-78"/>
                        </a:rPr>
                        <a:t>OOP)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Britannic Bold" pitchFamily="34" charset="0"/>
                          <a:cs typeface="B Nazanin" pitchFamily="2" charset="-78"/>
                        </a:rPr>
                        <a:t>3</a:t>
                      </a:r>
                      <a:endParaRPr lang="en-US" sz="2000" dirty="0"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latin typeface="Britannic Bold" pitchFamily="34" charset="0"/>
                          <a:cs typeface="B Nazanin" pitchFamily="2" charset="-78"/>
                        </a:rPr>
                        <a:t>17.17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u="none" strike="noStrike" dirty="0">
                          <a:latin typeface="Britannic Bold" pitchFamily="34" charset="0"/>
                          <a:cs typeface="B Nazanin" pitchFamily="2" charset="-78"/>
                        </a:rPr>
                        <a:t>سهم یارانه دارو از کل یارانه سلامت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Britannic Bold" pitchFamily="34" charset="0"/>
                          <a:cs typeface="B Nazanin" pitchFamily="2" charset="-78"/>
                        </a:rPr>
                        <a:t>4</a:t>
                      </a:r>
                      <a:endParaRPr lang="en-US" sz="2000" dirty="0"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latin typeface="Britannic Bold" pitchFamily="34" charset="0"/>
                          <a:cs typeface="B Nazanin" pitchFamily="2" charset="-78"/>
                        </a:rPr>
                        <a:t>48.44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u="none" strike="noStrike" dirty="0">
                          <a:latin typeface="Britannic Bold" pitchFamily="34" charset="0"/>
                          <a:cs typeface="B Nazanin" pitchFamily="2" charset="-78"/>
                        </a:rPr>
                        <a:t>سهم یارانه تجهیزات از کل یارانه سلامت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Britannic Bold" pitchFamily="34" charset="0"/>
                          <a:cs typeface="B Nazanin" pitchFamily="2" charset="-78"/>
                        </a:rPr>
                        <a:t>5</a:t>
                      </a:r>
                      <a:endParaRPr lang="en-US" sz="2000" dirty="0"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latin typeface="Britannic Bold" pitchFamily="34" charset="0"/>
                          <a:cs typeface="B Nazanin" pitchFamily="2" charset="-78"/>
                        </a:rPr>
                        <a:t>7.28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u="none" strike="noStrike" dirty="0">
                          <a:latin typeface="Britannic Bold" pitchFamily="34" charset="0"/>
                          <a:cs typeface="B Nazanin" pitchFamily="2" charset="-78"/>
                        </a:rPr>
                        <a:t>سهم یارانه هتلینگ از کل یارانه سلامت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Britannic Bold" pitchFamily="34" charset="0"/>
                          <a:cs typeface="B Nazanin" pitchFamily="2" charset="-78"/>
                        </a:rPr>
                        <a:t>6</a:t>
                      </a:r>
                      <a:endParaRPr lang="en-US" sz="2000" dirty="0"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799" y="0"/>
            <a:ext cx="836645" cy="67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7244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800" dirty="0" smtClean="0">
                <a:solidFill>
                  <a:srgbClr val="C00000"/>
                </a:solidFill>
                <a:cs typeface="B Jadid" pitchFamily="2" charset="-78"/>
              </a:rPr>
              <a:t>2.دستورالعمل </a:t>
            </a:r>
            <a:r>
              <a:rPr lang="fa-IR" sz="4800" dirty="0">
                <a:solidFill>
                  <a:srgbClr val="C00000"/>
                </a:solidFill>
                <a:cs typeface="B Jadid" pitchFamily="2" charset="-78"/>
              </a:rPr>
              <a:t>برنامه حمایت از ماندگاری پزشک در مناطق محروم</a:t>
            </a:r>
          </a:p>
        </p:txBody>
      </p:sp>
      <p:pic>
        <p:nvPicPr>
          <p:cNvPr id="7" name="Picture 2" descr="C:\Users\sh\Pictures\w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6" y="104483"/>
            <a:ext cx="9114453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90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200" dirty="0" smtClean="0">
                <a:cs typeface="B Koodak" pitchFamily="2" charset="-78"/>
              </a:rPr>
              <a:t>دستورالعمل برنامه حمایت از ماندگاری پزشک در مناطق محروم</a:t>
            </a:r>
            <a:endParaRPr lang="en-US" sz="3200" dirty="0">
              <a:cs typeface="B Koodak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0292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ارسال تعهدنامه به کلیه مراکز درمانی تابعه و جمع آوری اطلاعات مربوط به پزشکان مایل به حضور در این برنامه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ثبت اطلاعات مربوط به 98 پزشک عمومی و متخصص در پورتال برنامه تحول نظام سلامت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فعال سازی فرم ارزیابی عملکرد کمی و کیفی پزشکان مشمول دستورالعمل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ابلاغ تعرفه های خدمات تشخیصی درمانی مصوب هیئت وزیران سال93</a:t>
            </a:r>
          </a:p>
          <a:p>
            <a:pPr marL="514350" indent="-514350"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9331"/>
            <a:ext cx="914400" cy="67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B Koodak" pitchFamily="2" charset="-78"/>
              </a:rPr>
              <a:t>دستورالعمل برنامه حمایت از ماندگاری پزشک در مناطق محروم</a:t>
            </a:r>
            <a:endParaRPr lang="en-US" sz="2800" dirty="0">
              <a:cs typeface="B Koodak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9530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616307162"/>
              </p:ext>
            </p:extLst>
          </p:nvPr>
        </p:nvGraphicFramePr>
        <p:xfrm>
          <a:off x="457200" y="1295400"/>
          <a:ext cx="8229600" cy="4213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905000"/>
                <a:gridCol w="2895600"/>
                <a:gridCol w="2057400"/>
              </a:tblGrid>
              <a:tr h="1035604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درصد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کل پزشکان شاغل در مراکز درمانی</a:t>
                      </a:r>
                      <a:endParaRPr lang="fa-IR" sz="2400" b="0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تعداد پزشکان متعهد حضور</a:t>
                      </a:r>
                      <a:r>
                        <a:rPr lang="fa-IR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 در برنامه ماندگاری</a:t>
                      </a:r>
                      <a:endParaRPr lang="fa-IR" sz="2400" b="0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endParaRPr lang="fa-IR" sz="2400" b="0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1063220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75.7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66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B Nazanin" pitchFamily="2" charset="-78"/>
                        </a:rPr>
                        <a:t>عمومی</a:t>
                      </a:r>
                      <a:endParaRPr lang="fa-IR" sz="2400" b="0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1007988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20.5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244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(ماندگار)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50+131</a:t>
                      </a:r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(مقیمی)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B Nazanin" pitchFamily="2" charset="-78"/>
                        </a:rPr>
                        <a:t>تخصص و فوق تخصص</a:t>
                      </a:r>
                    </a:p>
                    <a:p>
                      <a:pPr algn="ctr" rtl="1" fontAlgn="b"/>
                      <a:endParaRPr lang="fa-IR" sz="2400" b="0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1007988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31.6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310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(ماندگار)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98+131</a:t>
                      </a:r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(مقیمی)</a:t>
                      </a:r>
                    </a:p>
                    <a:p>
                      <a:pPr algn="ct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B Nazanin" pitchFamily="2" charset="-78"/>
                        </a:rPr>
                        <a:t>جمع</a:t>
                      </a:r>
                    </a:p>
                    <a:p>
                      <a:pPr algn="ctr" rtl="1" fontAlgn="b"/>
                      <a:endParaRPr lang="fa-IR" sz="2400" b="0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55" y="7776"/>
            <a:ext cx="914400" cy="67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006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5400" dirty="0" smtClean="0">
                <a:solidFill>
                  <a:srgbClr val="C00000"/>
                </a:solidFill>
                <a:cs typeface="B Jadid" pitchFamily="2" charset="-78"/>
              </a:rPr>
              <a:t>3.دستورالعمل </a:t>
            </a:r>
            <a:r>
              <a:rPr lang="fa-IR" sz="5400" dirty="0">
                <a:solidFill>
                  <a:srgbClr val="C00000"/>
                </a:solidFill>
                <a:cs typeface="B Jadid" pitchFamily="2" charset="-78"/>
              </a:rPr>
              <a:t>حضور پزشکان متخصص مقیم</a:t>
            </a:r>
          </a:p>
        </p:txBody>
      </p:sp>
      <p:pic>
        <p:nvPicPr>
          <p:cNvPr id="7" name="Picture 2" descr="C:\Users\sh\Pictures\w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483"/>
            <a:ext cx="9143999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24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 smtClean="0">
                <a:cs typeface="B Koodak" pitchFamily="2" charset="-78"/>
              </a:rPr>
              <a:t>دستورالعمل حضور پزشکان متخصص مقیم</a:t>
            </a:r>
            <a:endParaRPr lang="en-US" sz="2800" dirty="0">
              <a:cs typeface="B Koodak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1054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فعال سازی فرم ارزیابی عملکرد کمی و کیفی پزشکان مشمول دستورالعمل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ثبت اطلاعات مربوط به 131 پزشک متخصص در پورتال برنامه تحول نظام سلامت</a:t>
            </a:r>
          </a:p>
          <a:p>
            <a:pPr algn="r" rtl="1"/>
            <a:endParaRPr lang="fa-IR" dirty="0" smtClean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67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Autofit/>
          </a:bodyPr>
          <a:lstStyle/>
          <a:p>
            <a:pPr algn="ctr"/>
            <a:r>
              <a:rPr lang="fa-IR" sz="2400" dirty="0" smtClean="0">
                <a:cs typeface="B Koodak" pitchFamily="2" charset="-78"/>
              </a:rPr>
              <a:t>تعداد پزشکان متعهد به حضور در قالب برنامه مقیمی</a:t>
            </a:r>
            <a:endParaRPr lang="en-US" sz="2400" dirty="0">
              <a:cs typeface="B Koodak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0292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522080695"/>
              </p:ext>
            </p:extLst>
          </p:nvPr>
        </p:nvGraphicFramePr>
        <p:xfrm>
          <a:off x="1295400" y="1143000"/>
          <a:ext cx="6553200" cy="4828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905000"/>
                <a:gridCol w="2106789"/>
                <a:gridCol w="788811"/>
              </a:tblGrid>
              <a:tr h="43917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درصد(مشارکت)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تعداد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نوع تخصص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ردیف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rowSpan="12">
                  <a:txBody>
                    <a:bodyPr/>
                    <a:lstStyle/>
                    <a:p>
                      <a:pPr algn="ctr"/>
                      <a:r>
                        <a:rPr lang="fa-IR" sz="4800" b="1" dirty="0" smtClean="0">
                          <a:solidFill>
                            <a:srgbClr val="C00000"/>
                          </a:solidFill>
                          <a:cs typeface="B Nazanin" pitchFamily="2" charset="-78"/>
                        </a:rPr>
                        <a:t>54%</a:t>
                      </a:r>
                      <a:endParaRPr lang="en-US" sz="4800" b="1" dirty="0">
                        <a:solidFill>
                          <a:srgbClr val="C00000"/>
                        </a:solidFill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9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جراحی 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1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20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بیهوشی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2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4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جراحی مغز و اعصاب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3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6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رادیولوژی 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4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3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طب اورژانس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5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5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ارتوپدی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6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0" dirty="0" smtClean="0">
                          <a:cs typeface="B Nazanin" pitchFamily="2" charset="-78"/>
                        </a:rPr>
                        <a:t>1</a:t>
                      </a:r>
                      <a:endParaRPr lang="en-US" b="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0" dirty="0" smtClean="0">
                          <a:cs typeface="B Nazanin" pitchFamily="2" charset="-78"/>
                        </a:rPr>
                        <a:t>جراحی قلب</a:t>
                      </a:r>
                      <a:endParaRPr lang="en-US" b="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0" dirty="0" smtClean="0">
                          <a:cs typeface="B Nazanin" pitchFamily="2" charset="-78"/>
                        </a:rPr>
                        <a:t>7</a:t>
                      </a:r>
                      <a:endParaRPr lang="en-US" b="0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0" dirty="0" smtClean="0">
                          <a:cs typeface="B Nazanin" pitchFamily="2" charset="-78"/>
                        </a:rPr>
                        <a:t>39</a:t>
                      </a:r>
                      <a:endParaRPr lang="en-US" b="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0" dirty="0" smtClean="0">
                          <a:cs typeface="B Nazanin" pitchFamily="2" charset="-78"/>
                        </a:rPr>
                        <a:t>داخلی</a:t>
                      </a:r>
                      <a:endParaRPr lang="en-US" b="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0" dirty="0" smtClean="0">
                          <a:cs typeface="B Nazanin" pitchFamily="2" charset="-78"/>
                        </a:rPr>
                        <a:t>8</a:t>
                      </a:r>
                      <a:endParaRPr lang="en-US" b="0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18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اطفال 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9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19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زنان 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10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7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قلب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11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131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جمع کل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12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8714" y="0"/>
            <a:ext cx="914400" cy="67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33" y="709127"/>
            <a:ext cx="815340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800" dirty="0" smtClean="0">
                <a:cs typeface="B Koodak" pitchFamily="2" charset="-78"/>
              </a:rPr>
              <a:t>لیست </a:t>
            </a:r>
            <a:r>
              <a:rPr lang="fa-IR" sz="2800" b="1" dirty="0" smtClean="0">
                <a:cs typeface="B Koodak" pitchFamily="2" charset="-78"/>
              </a:rPr>
              <a:t>نیروهای مورد نیاز </a:t>
            </a:r>
            <a:r>
              <a:rPr lang="fa-IR" sz="2800" dirty="0" smtClean="0">
                <a:cs typeface="B Koodak" pitchFamily="2" charset="-78"/>
              </a:rPr>
              <a:t>به منظور پوشش کامل برنامه مقیمی و ماندگاری پزشکان</a:t>
            </a:r>
            <a:endParaRPr lang="en-US" sz="2800" dirty="0">
              <a:cs typeface="B Koodak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768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057400" y="1524000"/>
          <a:ext cx="5334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786945"/>
                <a:gridCol w="642055"/>
              </a:tblGrid>
              <a:tr h="370840">
                <a:tc>
                  <a:txBody>
                    <a:bodyPr/>
                    <a:lstStyle/>
                    <a:p>
                      <a:r>
                        <a:rPr lang="fa-IR" dirty="0" smtClean="0"/>
                        <a:t>تعداد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رشته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ردیف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پزشک عمومی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متخصص بیهوشی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متخصص جراحی عمومی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متخصص داخلی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متخصص اطفال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متخصص طب اورزانس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متخصص ارتوپدی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متخصص رادیولوژی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متخصص قلب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جمع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833" y="37323"/>
            <a:ext cx="914400" cy="67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7244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800" dirty="0" smtClean="0">
                <a:solidFill>
                  <a:srgbClr val="C00000"/>
                </a:solidFill>
                <a:cs typeface="B Jadid" pitchFamily="2" charset="-78"/>
              </a:rPr>
              <a:t>4.دستورالعمل </a:t>
            </a:r>
            <a:r>
              <a:rPr lang="fa-IR" sz="4800" dirty="0">
                <a:solidFill>
                  <a:srgbClr val="C00000"/>
                </a:solidFill>
                <a:cs typeface="B Jadid" pitchFamily="2" charset="-78"/>
              </a:rPr>
              <a:t>ارتقای کیفیت خدمات ویزیت در بیمارستان های وابسته به وزارت بهداشت</a:t>
            </a:r>
          </a:p>
        </p:txBody>
      </p:sp>
      <p:pic>
        <p:nvPicPr>
          <p:cNvPr id="7" name="Picture 2" descr="C:\Users\sh\Pictures\w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6" y="104483"/>
            <a:ext cx="9114453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0.gstatic.com/images?q=tbn:ANd9GcSIGRuOTH-t6aOQ2mi5pYccYZjewfjcQCnWXRbWYdn0Yh0wPi6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19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553200"/>
            <a:ext cx="2895600" cy="365125"/>
          </a:xfrm>
        </p:spPr>
        <p:txBody>
          <a:bodyPr/>
          <a:lstStyle/>
          <a:p>
            <a:r>
              <a:rPr lang="fa-IR" dirty="0" smtClean="0"/>
              <a:t>دبیرخانه ستاد اجرایی برنامه تحول نظام سلامت دانشگا علوم پزشکی شهرکرد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-1" y="0"/>
            <a:ext cx="9144001" cy="7086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fa-IR" b="1" dirty="0" smtClean="0">
              <a:ln w="50800"/>
              <a:solidFill>
                <a:schemeClr val="bg1">
                  <a:shade val="50000"/>
                </a:schemeClr>
              </a:solidFill>
              <a:cs typeface="B Nikoo" pitchFamily="2" charset="-78"/>
            </a:endParaRPr>
          </a:p>
          <a:p>
            <a:pPr marL="109728" indent="0" algn="ctr">
              <a:buNone/>
            </a:pPr>
            <a:endParaRPr lang="fa-IR" sz="4000" b="1" dirty="0" smtClean="0">
              <a:ln w="50800"/>
              <a:solidFill>
                <a:schemeClr val="bg1">
                  <a:shade val="50000"/>
                </a:schemeClr>
              </a:solidFill>
              <a:cs typeface="B Nikoo" pitchFamily="2" charset="-78"/>
            </a:endParaRPr>
          </a:p>
          <a:p>
            <a:pPr marL="109728" indent="0" algn="ctr">
              <a:buNone/>
            </a:pPr>
            <a:r>
              <a:rPr lang="fa-IR" sz="4000" b="1" dirty="0" smtClean="0">
                <a:ln w="50800"/>
                <a:solidFill>
                  <a:schemeClr val="bg1"/>
                </a:solidFill>
                <a:cs typeface="B Titr" pitchFamily="2" charset="-78"/>
              </a:rPr>
              <a:t>گزارش عملکرد </a:t>
            </a:r>
          </a:p>
          <a:p>
            <a:pPr marL="109728" indent="0" algn="ctr">
              <a:buNone/>
            </a:pPr>
            <a:r>
              <a:rPr lang="fa-IR" sz="4000" b="1" dirty="0" smtClean="0">
                <a:ln w="50800"/>
                <a:solidFill>
                  <a:schemeClr val="bg1"/>
                </a:solidFill>
                <a:cs typeface="B Titr" pitchFamily="2" charset="-78"/>
              </a:rPr>
              <a:t>برنامه تحول نظام سلامت </a:t>
            </a:r>
          </a:p>
          <a:p>
            <a:pPr marL="109728" indent="0" algn="ctr">
              <a:buNone/>
            </a:pPr>
            <a:r>
              <a:rPr lang="fa-IR" sz="4000" b="1" dirty="0" smtClean="0">
                <a:ln w="50800"/>
                <a:solidFill>
                  <a:schemeClr val="bg1"/>
                </a:solidFill>
                <a:cs typeface="B Titr" pitchFamily="2" charset="-78"/>
              </a:rPr>
              <a:t> دانشگاه علوم پزشکی شهرکرد</a:t>
            </a:r>
          </a:p>
          <a:p>
            <a:pPr marL="109728" indent="0" algn="ctr">
              <a:buNone/>
            </a:pPr>
            <a:r>
              <a:rPr lang="fa-IR" sz="3200" b="1" dirty="0" smtClean="0">
                <a:ln w="50800"/>
                <a:solidFill>
                  <a:schemeClr val="bg1"/>
                </a:solidFill>
                <a:cs typeface="B Titr" pitchFamily="2" charset="-78"/>
              </a:rPr>
              <a:t> از 93/2/15 لغایت 93/3/15</a:t>
            </a:r>
          </a:p>
          <a:p>
            <a:pPr marL="0" indent="0" algn="ctr">
              <a:buNone/>
            </a:pPr>
            <a:r>
              <a:rPr lang="fa-IR" sz="2800" b="1" dirty="0" smtClean="0">
                <a:ln w="50800"/>
                <a:solidFill>
                  <a:schemeClr val="bg1"/>
                </a:solidFill>
                <a:cs typeface="B Titr" pitchFamily="2" charset="-78"/>
              </a:rPr>
              <a:t>معاونت درمان</a:t>
            </a:r>
            <a:endParaRPr lang="fa-IR" sz="2800" b="1" dirty="0">
              <a:ln w="50800"/>
              <a:solidFill>
                <a:schemeClr val="bg1"/>
              </a:solidFill>
              <a:cs typeface="B Titr" pitchFamily="2" charset="-78"/>
            </a:endParaRPr>
          </a:p>
          <a:p>
            <a:pPr marL="109728" indent="0" algn="ctr">
              <a:buNone/>
            </a:pPr>
            <a:r>
              <a:rPr lang="fa-IR" sz="2800" b="1" dirty="0" smtClean="0">
                <a:ln w="50800"/>
                <a:solidFill>
                  <a:schemeClr val="bg1"/>
                </a:solidFill>
                <a:cs typeface="B Titr" pitchFamily="2" charset="-78"/>
              </a:rPr>
              <a:t>خرداد 93</a:t>
            </a:r>
            <a:endParaRPr lang="fa-IR" sz="2800" b="1" dirty="0">
              <a:ln w="50800"/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-381000"/>
            <a:ext cx="10439400" cy="2209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8" name="Picture 2" descr="C:\Users\sh\Pictures\11;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352800" cy="2288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84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400" dirty="0" smtClean="0">
                <a:cs typeface="B Koodak" pitchFamily="2" charset="-78"/>
              </a:rPr>
              <a:t>دستورالعمل ارتقای کیفیت خدمات ویزیت در بیمارستان های وابسته به وزارت بهداشت</a:t>
            </a:r>
            <a:endParaRPr lang="en-US" sz="2400" dirty="0">
              <a:cs typeface="B Koodak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0292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a-IR" sz="3600" dirty="0" smtClean="0">
                <a:cs typeface="B Nazanin" pitchFamily="2" charset="-78"/>
              </a:rPr>
              <a:t>از ابتدای شروع این دستورالعمل استقبال چشمگیر پزشکان و مردم از این برنامه مشهود می باشد ولی با توجه به اینکه این دستورالعمل ازتاریخ 93/3/15 شروع شده است لذا با توجه به کوتاه بودن بازه زمانی در حال حاضر مستندات  مربوط به نتایج اجرای این برنامه در دست اقدام می باشد.</a:t>
            </a:r>
            <a:endParaRPr lang="en-US" sz="3600" dirty="0">
              <a:cs typeface="B Nazanin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7776"/>
            <a:ext cx="914400" cy="67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0292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140484891"/>
              </p:ext>
            </p:extLst>
          </p:nvPr>
        </p:nvGraphicFramePr>
        <p:xfrm>
          <a:off x="685800" y="1600200"/>
          <a:ext cx="8153400" cy="3886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7445"/>
                <a:gridCol w="3189255"/>
                <a:gridCol w="2038350"/>
                <a:gridCol w="2038350"/>
              </a:tblGrid>
              <a:tr h="4318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ردیف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تخصص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تعداد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درصد</a:t>
                      </a:r>
                      <a:endParaRPr lang="fa-I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عمومی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24</a:t>
                      </a:r>
                      <a:endParaRPr lang="fa-I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داخلی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11</a:t>
                      </a:r>
                      <a:endParaRPr lang="fa-I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چشم پزشکی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</a:t>
                      </a:r>
                      <a:endParaRPr lang="fa-I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ENT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</a:t>
                      </a:r>
                      <a:endParaRPr lang="fa-I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 ارتوپدی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</a:t>
                      </a:r>
                      <a:endParaRPr lang="fa-I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اطفال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9</a:t>
                      </a:r>
                      <a:endParaRPr lang="fa-I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جراحی عمومی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</a:t>
                      </a:r>
                      <a:endParaRPr lang="fa-I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زنان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7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cs typeface="B Koodak" pitchFamily="2" charset="-78"/>
              </a:rPr>
              <a:t>تعداد پزشکان حاضر در برنامه ارتقای کیفیت ویزیت</a:t>
            </a:r>
            <a:endParaRPr lang="en-US" sz="2400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736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7244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fontAlgn="t">
              <a:spcBef>
                <a:spcPts val="0"/>
              </a:spcBef>
            </a:pPr>
            <a:endParaRPr lang="fa-IR" sz="2800" dirty="0">
              <a:latin typeface="Arial"/>
            </a:endParaRPr>
          </a:p>
          <a:p>
            <a:endParaRPr lang="fa-IR" dirty="0"/>
          </a:p>
          <a:p>
            <a:pPr marL="0" indent="0">
              <a:buNone/>
            </a:pPr>
            <a:endParaRPr lang="fa-IR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1860550"/>
              </p:ext>
            </p:extLst>
          </p:nvPr>
        </p:nvGraphicFramePr>
        <p:xfrm>
          <a:off x="914400" y="1524000"/>
          <a:ext cx="7772400" cy="3657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5179"/>
                <a:gridCol w="3111021"/>
                <a:gridCol w="1943100"/>
                <a:gridCol w="1943100"/>
              </a:tblGrid>
              <a:tr h="28956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ردیف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تخصص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تعداد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درصد</a:t>
                      </a:r>
                      <a:endParaRPr lang="fa-IR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قلب و عروق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</a:t>
                      </a:r>
                      <a:endParaRPr lang="fa-IR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داخلی مغز و اعصاب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جراحی</a:t>
                      </a:r>
                      <a:r>
                        <a:rPr lang="fa-IR" baseline="0" dirty="0" smtClean="0"/>
                        <a:t> کلیه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</a:t>
                      </a:r>
                      <a:endParaRPr lang="fa-IR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روانپزشکی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پوست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ارولوژی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</a:t>
                      </a:r>
                      <a:endParaRPr lang="fa-IR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مغز واعصاب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عفونی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طب فیزیکی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0.5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fa-IR" sz="2400" dirty="0">
                <a:cs typeface="B Koodak" pitchFamily="2" charset="-78"/>
              </a:rPr>
              <a:t>تعداد پزشکان حاضر در برنامه ارتقای کیفیت ویزیت</a:t>
            </a:r>
            <a:endParaRPr lang="en-US" sz="2400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049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>
                <a:cs typeface="B Nazanin" pitchFamily="2" charset="-78"/>
              </a:rPr>
              <a:t>تعداد پزشکان حاضر در برنامه ارتقای کیفیت ویزیت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181600" cy="457200"/>
          </a:xfrm>
        </p:spPr>
        <p:txBody>
          <a:bodyPr/>
          <a:lstStyle/>
          <a:p>
            <a:pPr lvl="0"/>
            <a:r>
              <a:rPr lang="fa-IR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35174180"/>
              </p:ext>
            </p:extLst>
          </p:nvPr>
        </p:nvGraphicFramePr>
        <p:xfrm>
          <a:off x="533400" y="1600204"/>
          <a:ext cx="8153400" cy="37896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09140"/>
                <a:gridCol w="2720942"/>
                <a:gridCol w="2584968"/>
                <a:gridCol w="2038350"/>
              </a:tblGrid>
              <a:tr h="4159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ردیف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تخصص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تعداد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درصد</a:t>
                      </a:r>
                      <a:endParaRPr lang="fa-IR" dirty="0"/>
                    </a:p>
                  </a:txBody>
                  <a:tcPr/>
                </a:tc>
              </a:tr>
              <a:tr h="42171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جراح قلب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mtClean="0"/>
                        <a:t>0.5</a:t>
                      </a:r>
                      <a:endParaRPr lang="fa-IR" dirty="0"/>
                    </a:p>
                  </a:txBody>
                  <a:tcPr/>
                </a:tc>
              </a:tr>
              <a:tr h="42171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جراح پلاستیک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0.5</a:t>
                      </a:r>
                      <a:endParaRPr lang="fa-IR" dirty="0"/>
                    </a:p>
                  </a:txBody>
                  <a:tcPr/>
                </a:tc>
              </a:tr>
              <a:tr h="42171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نروسرجری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</a:tr>
              <a:tr h="42171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ریه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0.4</a:t>
                      </a:r>
                      <a:endParaRPr lang="fa-IR" dirty="0"/>
                    </a:p>
                  </a:txBody>
                  <a:tcPr/>
                </a:tc>
              </a:tr>
              <a:tr h="42171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گوارش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</a:t>
                      </a:r>
                      <a:endParaRPr lang="fa-IR" dirty="0"/>
                    </a:p>
                  </a:txBody>
                  <a:tcPr/>
                </a:tc>
              </a:tr>
              <a:tr h="42171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خون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0.8</a:t>
                      </a:r>
                      <a:endParaRPr lang="fa-IR" dirty="0"/>
                    </a:p>
                  </a:txBody>
                  <a:tcPr/>
                </a:tc>
              </a:tr>
              <a:tr h="42171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ایمونولوژی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0.5</a:t>
                      </a:r>
                      <a:endParaRPr lang="fa-IR" dirty="0"/>
                    </a:p>
                  </a:txBody>
                  <a:tcPr/>
                </a:tc>
              </a:tr>
              <a:tr h="42171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جمع کل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243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mtClean="0"/>
                        <a:t>100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2385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1054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5400" dirty="0" smtClean="0">
                <a:solidFill>
                  <a:srgbClr val="C00000"/>
                </a:solidFill>
                <a:cs typeface="B Jadid" pitchFamily="2" charset="-78"/>
              </a:rPr>
              <a:t>5.دستورالعمل </a:t>
            </a:r>
            <a:r>
              <a:rPr lang="fa-IR" sz="5400" dirty="0">
                <a:solidFill>
                  <a:srgbClr val="C00000"/>
                </a:solidFill>
                <a:cs typeface="B Jadid" pitchFamily="2" charset="-78"/>
              </a:rPr>
              <a:t>برنامه ارتقای کیفیت هتلینگ در بیمارستان های تابعه</a:t>
            </a:r>
          </a:p>
        </p:txBody>
      </p:sp>
      <p:pic>
        <p:nvPicPr>
          <p:cNvPr id="7" name="Picture 2" descr="C:\Users\sh\Pictures\w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35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4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800" dirty="0" smtClean="0">
                <a:cs typeface="B Koodak" pitchFamily="2" charset="-78"/>
              </a:rPr>
              <a:t>دستورالعمل برنامه ارتقای کیفیت هتلینگ در بیمارستان های تابعه</a:t>
            </a:r>
            <a:endParaRPr lang="en-US" sz="2800" dirty="0">
              <a:cs typeface="B Koodak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0292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153400" cy="4953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ar-SA" sz="2900" b="1" dirty="0">
                <a:cs typeface="B Nazanin" pitchFamily="2" charset="-78"/>
              </a:rPr>
              <a:t>تعويض تعدادي تخت وپاتختي</a:t>
            </a:r>
            <a:endParaRPr lang="en-US" sz="2900" dirty="0">
              <a:cs typeface="B Nazanin" pitchFamily="2" charset="-78"/>
            </a:endParaRPr>
          </a:p>
          <a:p>
            <a:pPr lvl="0"/>
            <a:r>
              <a:rPr lang="ar-SA" sz="2900" b="1" dirty="0">
                <a:cs typeface="B Nazanin" pitchFamily="2" charset="-78"/>
              </a:rPr>
              <a:t>تعويض ملحفه </a:t>
            </a:r>
            <a:r>
              <a:rPr lang="ar-SA" sz="2900" b="1" dirty="0" smtClean="0">
                <a:cs typeface="B Nazanin" pitchFamily="2" charset="-78"/>
              </a:rPr>
              <a:t>وبالش</a:t>
            </a:r>
            <a:endParaRPr lang="fa-IR" sz="2900" b="1" dirty="0" smtClean="0">
              <a:cs typeface="B Nazanin" pitchFamily="2" charset="-78"/>
            </a:endParaRPr>
          </a:p>
          <a:p>
            <a:pPr lvl="0"/>
            <a:r>
              <a:rPr lang="ar-SA" sz="2900" b="1" dirty="0" smtClean="0">
                <a:cs typeface="B Nazanin" pitchFamily="2" charset="-78"/>
              </a:rPr>
              <a:t>جلس</a:t>
            </a:r>
            <a:r>
              <a:rPr lang="fa-IR" sz="2900" b="1" dirty="0" smtClean="0">
                <a:cs typeface="B Nazanin" pitchFamily="2" charset="-78"/>
              </a:rPr>
              <a:t>ات</a:t>
            </a:r>
            <a:r>
              <a:rPr lang="ar-SA" sz="2900" b="1" dirty="0" smtClean="0">
                <a:cs typeface="B Nazanin" pitchFamily="2" charset="-78"/>
              </a:rPr>
              <a:t> </a:t>
            </a:r>
            <a:r>
              <a:rPr lang="ar-SA" sz="2900" b="1" dirty="0">
                <a:cs typeface="B Nazanin" pitchFamily="2" charset="-78"/>
              </a:rPr>
              <a:t>آموزشي جهت آشنايي نيروهاي خدماتي و نگهبانی</a:t>
            </a:r>
            <a:endParaRPr lang="en-US" sz="2900" dirty="0">
              <a:cs typeface="B Nazanin" pitchFamily="2" charset="-78"/>
            </a:endParaRPr>
          </a:p>
          <a:p>
            <a:pPr lvl="0"/>
            <a:r>
              <a:rPr lang="ar-SA" sz="2900" b="1" dirty="0" smtClean="0">
                <a:cs typeface="B Nazanin" pitchFamily="2" charset="-78"/>
              </a:rPr>
              <a:t>جلسه </a:t>
            </a:r>
            <a:r>
              <a:rPr lang="ar-SA" sz="2900" b="1" dirty="0">
                <a:cs typeface="B Nazanin" pitchFamily="2" charset="-78"/>
              </a:rPr>
              <a:t>كميته اجرايي برنامه هتلينگ وتصميم گيري درخصوص بهبود كيفيت تغذيه و مراقبت از بيماران و....</a:t>
            </a:r>
            <a:endParaRPr lang="en-US" sz="2900" dirty="0">
              <a:cs typeface="B Nazanin" pitchFamily="2" charset="-78"/>
            </a:endParaRPr>
          </a:p>
          <a:p>
            <a:pPr lvl="0"/>
            <a:r>
              <a:rPr lang="ar-SA" sz="2900" b="1" dirty="0">
                <a:cs typeface="B Nazanin" pitchFamily="2" charset="-78"/>
              </a:rPr>
              <a:t>بررسي فضاي موجود جهت بهسازي با اولويت اورژانس وفوريت ها واطفال </a:t>
            </a:r>
            <a:endParaRPr lang="en-US" sz="2900" dirty="0">
              <a:cs typeface="B Nazanin" pitchFamily="2" charset="-78"/>
            </a:endParaRPr>
          </a:p>
          <a:p>
            <a:pPr lvl="0"/>
            <a:r>
              <a:rPr lang="ar-SA" sz="2900" b="1" dirty="0">
                <a:cs typeface="B Nazanin" pitchFamily="2" charset="-78"/>
              </a:rPr>
              <a:t>برآورد واقدام جهت </a:t>
            </a:r>
            <a:r>
              <a:rPr lang="fa-IR" sz="2900" b="1" dirty="0" smtClean="0">
                <a:cs typeface="B Nazanin" pitchFamily="2" charset="-78"/>
              </a:rPr>
              <a:t> تعمیرسرویسهای بهداشتی </a:t>
            </a:r>
            <a:r>
              <a:rPr lang="fa-IR" sz="2900" b="1" dirty="0">
                <a:cs typeface="B Nazanin" pitchFamily="2" charset="-78"/>
              </a:rPr>
              <a:t>و</a:t>
            </a:r>
            <a:r>
              <a:rPr lang="ar-SA" sz="2900" b="1" dirty="0" smtClean="0">
                <a:cs typeface="B Nazanin" pitchFamily="2" charset="-78"/>
              </a:rPr>
              <a:t>حمام </a:t>
            </a:r>
            <a:r>
              <a:rPr lang="ar-SA" sz="2900" b="1" dirty="0">
                <a:cs typeface="B Nazanin" pitchFamily="2" charset="-78"/>
              </a:rPr>
              <a:t>ها</a:t>
            </a:r>
            <a:endParaRPr lang="en-US" sz="2900" dirty="0">
              <a:cs typeface="B Nazanin" pitchFamily="2" charset="-78"/>
            </a:endParaRPr>
          </a:p>
          <a:p>
            <a:pPr lvl="0"/>
            <a:r>
              <a:rPr lang="ar-SA" sz="2900" b="1" dirty="0">
                <a:cs typeface="B Nazanin" pitchFamily="2" charset="-78"/>
              </a:rPr>
              <a:t>بهبود فضای فیزیکی اتاق و انتظار بیمار و تسهیلات مربوط به همراه وي و برآورد واقدام به رنگ آميزي</a:t>
            </a:r>
            <a:endParaRPr lang="en-US" sz="2900" dirty="0">
              <a:cs typeface="B Nazanin" pitchFamily="2" charset="-78"/>
            </a:endParaRPr>
          </a:p>
          <a:p>
            <a:pPr lvl="0"/>
            <a:r>
              <a:rPr lang="ar-SA" sz="2900" b="1" dirty="0">
                <a:cs typeface="B Nazanin" pitchFamily="2" charset="-78"/>
              </a:rPr>
              <a:t>تهيه </a:t>
            </a:r>
            <a:r>
              <a:rPr lang="ar-SA" sz="2900" b="1" dirty="0" smtClean="0">
                <a:cs typeface="B Nazanin" pitchFamily="2" charset="-78"/>
              </a:rPr>
              <a:t>وتوزيع كيف </a:t>
            </a:r>
            <a:r>
              <a:rPr lang="ar-SA" sz="2900" b="1" dirty="0">
                <a:cs typeface="B Nazanin" pitchFamily="2" charset="-78"/>
              </a:rPr>
              <a:t>سلامت بين بيماران بستري </a:t>
            </a:r>
            <a:endParaRPr lang="en-US" sz="2900" dirty="0">
              <a:cs typeface="B Nazanin" pitchFamily="2" charset="-78"/>
            </a:endParaRPr>
          </a:p>
          <a:p>
            <a:pPr lvl="0"/>
            <a:r>
              <a:rPr lang="ar-SA" sz="2900" b="1" dirty="0">
                <a:cs typeface="B Nazanin" pitchFamily="2" charset="-78"/>
              </a:rPr>
              <a:t>بهينه سازي سيستم </a:t>
            </a:r>
            <a:r>
              <a:rPr lang="ar-SA" sz="2900" b="1" dirty="0" smtClean="0">
                <a:cs typeface="B Nazanin" pitchFamily="2" charset="-78"/>
              </a:rPr>
              <a:t>سرمايش</a:t>
            </a:r>
            <a:r>
              <a:rPr lang="fa-IR" sz="2900" b="1" dirty="0" smtClean="0">
                <a:cs typeface="B Nazanin" pitchFamily="2" charset="-78"/>
              </a:rPr>
              <a:t> در مراکز درمانی</a:t>
            </a:r>
            <a:endParaRPr lang="en-US" sz="2900" dirty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خرید 4500 عدد کیف سلامت و توزیع 2190 عدد از این کیف در مراکز درمانی تابعه</a:t>
            </a:r>
          </a:p>
          <a:p>
            <a:pPr algn="r" rtl="1"/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نصب حدود 5000 متر پرده در مراکز درمانی تابعه</a:t>
            </a:r>
          </a:p>
          <a:p>
            <a:pPr algn="r" rtl="1"/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رنگ آمیزی حدود 15545 متر مربع از فضای فیزیکی مراکز درمانی تابعه</a:t>
            </a:r>
          </a:p>
          <a:p>
            <a:pPr algn="r" rtl="1"/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تعویض وخرید 700 تخته پتو جهت مراکز درمانی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172200"/>
            <a:ext cx="47244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5400" dirty="0" smtClean="0">
                <a:solidFill>
                  <a:srgbClr val="C00000"/>
                </a:solidFill>
                <a:cs typeface="B Jadid" pitchFamily="2" charset="-78"/>
              </a:rPr>
              <a:t>6.دستورالعمل </a:t>
            </a:r>
            <a:r>
              <a:rPr lang="fa-IR" sz="5400" dirty="0">
                <a:solidFill>
                  <a:srgbClr val="C00000"/>
                </a:solidFill>
                <a:cs typeface="B Jadid" pitchFamily="2" charset="-78"/>
              </a:rPr>
              <a:t>برنامه ترویج زایمان طبیعی </a:t>
            </a:r>
          </a:p>
        </p:txBody>
      </p:sp>
      <p:pic>
        <p:nvPicPr>
          <p:cNvPr id="7" name="Picture 2" descr="C:\Users\sh\Pictures\w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135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53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Koodak" pitchFamily="2" charset="-78"/>
              </a:rPr>
              <a:t>دستورالعمل برنامه ترویج زایمان طبیعی </a:t>
            </a:r>
            <a:endParaRPr lang="en-US" dirty="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006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049994029"/>
              </p:ext>
            </p:extLst>
          </p:nvPr>
        </p:nvGraphicFramePr>
        <p:xfrm>
          <a:off x="533400" y="1371598"/>
          <a:ext cx="8229600" cy="483717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788928"/>
                <a:gridCol w="875728"/>
                <a:gridCol w="655721"/>
                <a:gridCol w="971979"/>
                <a:gridCol w="899790"/>
                <a:gridCol w="874867"/>
                <a:gridCol w="757989"/>
                <a:gridCol w="687519"/>
                <a:gridCol w="1717079"/>
              </a:tblGrid>
              <a:tr h="41053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آمار از 15 اردی بهشت 93 لغایت 15 خرداد 93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آمارسال1392</a:t>
                      </a:r>
                      <a:endParaRPr lang="en-US" sz="12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ردیف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10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درصد سزارین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کل موالید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تعداد سزارین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تعداد زایمان طبیعی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درصد سزارین 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کل موالید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تعداد سزارین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تعداد زایمان طبیعی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نام مرکز درمانی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157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53٪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433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232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201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56٪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5038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2851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2187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مرکزآموزشی درمانی هاجر(س) شهرکرد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157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43٪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185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78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107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48٪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2232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1072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1160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بیمارستان ولیعصر(عج) بروجن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157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45٪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160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72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88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46٪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1692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781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911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بیمارستان سیدالشهداء فارسان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157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33٪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303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100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203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33٪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5253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1740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3513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بیمارستان شهداء لردگان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157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35٪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48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17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31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32٪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350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111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239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بیمارستان امام جواد ناغان(ع)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157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41٪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1129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499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630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45٪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14565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6555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8010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جمع کل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228600"/>
            <a:ext cx="9144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94456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rmAutofit fontScale="90000"/>
          </a:bodyPr>
          <a:lstStyle/>
          <a:p>
            <a:pPr algn="ctr"/>
            <a:r>
              <a:rPr lang="fa-IR" sz="32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مقایسه درصد سزارین یک ماهه بعد از اجرای برنامه تحول با مدت مشابه سال 1392</a:t>
            </a:r>
            <a:endParaRPr lang="fa-IR" sz="3200" b="1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48006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7296013"/>
              </p:ext>
            </p:extLst>
          </p:nvPr>
        </p:nvGraphicFramePr>
        <p:xfrm>
          <a:off x="914400" y="1447800"/>
          <a:ext cx="7162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910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Koodak" pitchFamily="2" charset="-78"/>
              </a:rPr>
              <a:t>مقدمه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5334000" cy="457200"/>
          </a:xfrm>
        </p:spPr>
        <p:txBody>
          <a:bodyPr/>
          <a:lstStyle/>
          <a:p>
            <a:pPr algn="ctr"/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Koodak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7720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a-IR" sz="3200" dirty="0" smtClean="0">
                <a:cs typeface="B Nazanin" pitchFamily="2" charset="-78"/>
              </a:rPr>
              <a:t>با توجه به دستورالعمل های ابلاغی از جانب مقام عالی وزارت بهداشت درمان و آموزش پزشکی برنامه تحول نظام سلامت از تاریخ 15 اردیبهشت طبق زمان بندی های اعلام شده از طرف دبیرخانه ستاد کشوری ،  در استان چهارمحال و بختیاری آغاز گردید و با شروع  برنامه، مردم شریف استان از برکات این طرح  بهره مند گردیدند.</a:t>
            </a:r>
            <a:endParaRPr lang="en-US" sz="3200" dirty="0">
              <a:cs typeface="B Nazanin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842818"/>
          </a:xfrm>
          <a:prstGeom prst="rect">
            <a:avLst/>
          </a:prstGeom>
          <a:noFill/>
        </p:spPr>
      </p:pic>
      <p:pic>
        <p:nvPicPr>
          <p:cNvPr id="2050" name="Picture 2" descr="C:\Users\sh\Pictures\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3124200" cy="215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1054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800" dirty="0" smtClean="0">
                <a:solidFill>
                  <a:schemeClr val="accent1"/>
                </a:solidFill>
                <a:cs typeface="B Jadid" pitchFamily="2" charset="-78"/>
              </a:rPr>
              <a:t>7 . اقدامات انجام شده توسط کمیته های فنی  ستاد اجرایی برنامه تحول نظام سلامت دانشگاه</a:t>
            </a:r>
            <a:endParaRPr lang="fa-IR" sz="4800" dirty="0">
              <a:solidFill>
                <a:schemeClr val="accent1"/>
              </a:solidFill>
              <a:cs typeface="B Jadid" pitchFamily="2" charset="-78"/>
            </a:endParaRPr>
          </a:p>
        </p:txBody>
      </p:sp>
      <p:pic>
        <p:nvPicPr>
          <p:cNvPr id="7" name="Picture 2" descr="C:\Users\sh\Pictures\w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135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5392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200" dirty="0" smtClean="0">
                <a:cs typeface="B Nazanin" pitchFamily="2" charset="-78"/>
              </a:rPr>
              <a:t>کمیته سیاستگذاری و برنامه ریزی – معاون درمان</a:t>
            </a:r>
          </a:p>
          <a:p>
            <a:r>
              <a:rPr lang="fa-IR" sz="3200" dirty="0" smtClean="0">
                <a:cs typeface="B Nazanin" pitchFamily="2" charset="-78"/>
              </a:rPr>
              <a:t>کمیته نظارت و بررسی – مدیر درمان</a:t>
            </a:r>
          </a:p>
          <a:p>
            <a:r>
              <a:rPr lang="fa-IR" sz="3200" dirty="0" smtClean="0">
                <a:cs typeface="B Nazanin" pitchFamily="2" charset="-78"/>
              </a:rPr>
              <a:t>کمیته دارو و تجهیزات پزشکی – معاون دارو و غذا</a:t>
            </a:r>
          </a:p>
          <a:p>
            <a:r>
              <a:rPr lang="fa-IR" sz="3200" dirty="0" smtClean="0">
                <a:cs typeface="B Nazanin" pitchFamily="2" charset="-78"/>
              </a:rPr>
              <a:t>کمیته بیمه و منابع – معاون توسعه مدیریت و منابع</a:t>
            </a:r>
          </a:p>
          <a:p>
            <a:r>
              <a:rPr lang="fa-IR" sz="3200" dirty="0" smtClean="0">
                <a:cs typeface="B Nazanin" pitchFamily="2" charset="-78"/>
              </a:rPr>
              <a:t>کمیته مدیریت اطلاعات و اطلاع رسانی – مدیر روابط عمومی</a:t>
            </a:r>
            <a:endParaRPr lang="fa-IR" sz="3200" dirty="0">
              <a:cs typeface="B Nazanin" pitchFamily="2" charset="-78"/>
            </a:endParaRP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chemeClr val="accent2"/>
                </a:solidFill>
                <a:cs typeface="B Nazanin" pitchFamily="2" charset="-78"/>
              </a:rPr>
              <a:t>روسای </a:t>
            </a:r>
            <a:r>
              <a:rPr lang="fa-IR" b="1" dirty="0">
                <a:solidFill>
                  <a:schemeClr val="accent2"/>
                </a:solidFill>
                <a:cs typeface="B Nazanin" pitchFamily="2" charset="-78"/>
              </a:rPr>
              <a:t>کمیته های فنی تابعه </a:t>
            </a:r>
            <a:r>
              <a:rPr lang="fa-IR" b="1" dirty="0" smtClean="0">
                <a:solidFill>
                  <a:schemeClr val="accent2"/>
                </a:solidFill>
                <a:cs typeface="B Nazanin" pitchFamily="2" charset="-78"/>
              </a:rPr>
              <a:t>دبیرخانه:</a:t>
            </a:r>
            <a:endParaRPr lang="fa-I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6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اقدامات انجام شده توسط کمیته </a:t>
            </a:r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سیاستگذاری و برنامه ریزی</a:t>
            </a:r>
            <a:endParaRPr lang="fa-I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006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a-IR" dirty="0"/>
              <a:t>برگزاری نزدیک به 40 جلسه </a:t>
            </a:r>
            <a:r>
              <a:rPr lang="fa-IR" dirty="0" smtClean="0"/>
              <a:t>با </a:t>
            </a:r>
            <a:r>
              <a:rPr lang="fa-IR" dirty="0"/>
              <a:t>پزشکان ، مسئولین واحدها و روسای بیمارستان های تابعه</a:t>
            </a:r>
          </a:p>
          <a:p>
            <a:pPr>
              <a:buFontTx/>
              <a:buChar char="-"/>
            </a:pPr>
            <a:r>
              <a:rPr lang="fa-IR" dirty="0" smtClean="0"/>
              <a:t>تصویب و ابلاغ 10 فرم مورد نیاز به کلیه بیمارستان های تابعه</a:t>
            </a:r>
          </a:p>
          <a:p>
            <a:pPr>
              <a:buFontTx/>
              <a:buChar char="-"/>
            </a:pPr>
            <a:r>
              <a:rPr lang="fa-IR" dirty="0" smtClean="0"/>
              <a:t> بررسی موانع اجرای برنامه و ارائه راه حل </a:t>
            </a:r>
          </a:p>
          <a:p>
            <a:pPr>
              <a:buFontTx/>
              <a:buChar char="-"/>
            </a:pPr>
            <a:endParaRPr lang="fa-IR" dirty="0" smtClean="0"/>
          </a:p>
          <a:p>
            <a:pPr>
              <a:buFontTx/>
              <a:buChar char="-"/>
            </a:pPr>
            <a:endParaRPr lang="fa-IR" dirty="0"/>
          </a:p>
        </p:txBody>
      </p:sp>
      <p:pic>
        <p:nvPicPr>
          <p:cNvPr id="7" name="Picture 6" descr="communication-doctor-patient-300x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86200"/>
            <a:ext cx="24003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21403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006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انجام 30 </a:t>
            </a:r>
            <a:r>
              <a:rPr lang="fa-IR" dirty="0">
                <a:cs typeface="B Nazanin" pitchFamily="2" charset="-78"/>
              </a:rPr>
              <a:t>بازدید از مراکز درمانی توسط </a:t>
            </a:r>
            <a:r>
              <a:rPr lang="fa-IR" dirty="0" smtClean="0">
                <a:cs typeface="B Nazanin" pitchFamily="2" charset="-78"/>
              </a:rPr>
              <a:t>روسا و کارشناسان </a:t>
            </a:r>
            <a:r>
              <a:rPr lang="fa-IR" dirty="0">
                <a:cs typeface="B Nazanin" pitchFamily="2" charset="-78"/>
              </a:rPr>
              <a:t> ادارات 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معاونت </a:t>
            </a:r>
            <a:r>
              <a:rPr lang="fa-IR" dirty="0" smtClean="0">
                <a:cs typeface="B Nazanin" pitchFamily="2" charset="-78"/>
              </a:rPr>
              <a:t>درمان</a:t>
            </a:r>
          </a:p>
          <a:p>
            <a:r>
              <a:rPr lang="fa-IR" dirty="0" smtClean="0">
                <a:cs typeface="B Nazanin" pitchFamily="2" charset="-78"/>
              </a:rPr>
              <a:t>تعیین 6 تیم نظارت بر حسن اجرای دستورالعمل ها</a:t>
            </a:r>
          </a:p>
          <a:p>
            <a:r>
              <a:rPr lang="fa-IR" dirty="0" smtClean="0">
                <a:cs typeface="B Nazanin" pitchFamily="2" charset="-78"/>
              </a:rPr>
              <a:t>تنظیم برنامه هفتگی بازدید های کمیته ویژه نظارت دانشگاه و تیم های کارشناسی نظارت بر هر دستورالعمل</a:t>
            </a:r>
            <a:endParaRPr lang="fa-IR" dirty="0">
              <a:cs typeface="B Nazanin" pitchFamily="2" charset="-78"/>
            </a:endParaRPr>
          </a:p>
          <a:p>
            <a:r>
              <a:rPr lang="fa-IR" smtClean="0"/>
              <a:t>شاخص تعداد نفر ساعت کار نظارتی در حیطه برنامه تحول : 2840 نفر ساعت</a:t>
            </a: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اقدامات انجام شده توسط کمیته نظارت و </a:t>
            </a: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بازرسی</a:t>
            </a:r>
            <a:endParaRPr lang="fa-I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587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768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fa-IR" dirty="0">
                <a:cs typeface="B Nazanin" pitchFamily="2" charset="-78"/>
              </a:rPr>
              <a:t>خرید 1/5 میلیارد تومان تجهیزات نروسرجری جهت بیمارستان آیت الله کاشانی به منظور عدم ارجاع بیماران به خارج از بیمارستان</a:t>
            </a:r>
          </a:p>
          <a:p>
            <a:pPr algn="just"/>
            <a:r>
              <a:rPr lang="fa-IR" dirty="0">
                <a:cs typeface="B Nazanin" pitchFamily="2" charset="-78"/>
              </a:rPr>
              <a:t>تهیه کلیه تجهیزات ارتوپدی و چشمی جهت بیمارستان آیت الله کاشانی به منظور عدم ارجاع بیماران به خارج از بیمارستان</a:t>
            </a:r>
          </a:p>
          <a:p>
            <a:pPr algn="just"/>
            <a:r>
              <a:rPr lang="fa-IR" dirty="0">
                <a:cs typeface="B Nazanin" pitchFamily="2" charset="-78"/>
              </a:rPr>
              <a:t>تهیه تجهیزات ارتوپدی جهت بیمارستان سیدالشهدا فارسان،شهداأ لردگان و ولیعصر(عج) بروجن</a:t>
            </a:r>
          </a:p>
          <a:p>
            <a:pPr algn="just"/>
            <a:r>
              <a:rPr lang="fa-IR" dirty="0">
                <a:cs typeface="B Nazanin" pitchFamily="2" charset="-78"/>
              </a:rPr>
              <a:t>هماهنگی با بیمارستان ها به منظور تدوین لیست تجهیزات پزشکی مصرفی مورد نیاز</a:t>
            </a:r>
          </a:p>
          <a:p>
            <a:pPr algn="just"/>
            <a:r>
              <a:rPr lang="fa-IR" dirty="0">
                <a:cs typeface="B Nazanin" pitchFamily="2" charset="-78"/>
              </a:rPr>
              <a:t>خرید تعداد 140 تخت تا کنون جهت بیمارستان های استان و تحویل به بیمارستان ها</a:t>
            </a:r>
          </a:p>
          <a:p>
            <a:endParaRPr lang="fa-I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اقدامات انجام شده توسط کمیته دارو وتجهیزات پزشکی</a:t>
            </a:r>
            <a:endParaRPr lang="fa-I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054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fa-IR" sz="2400" dirty="0">
                <a:cs typeface="B Nazanin" pitchFamily="2" charset="-78"/>
              </a:rPr>
              <a:t>نظارت بر روند امور مربوط به عدم ارجاع بیماران به خارج از بیمارستان ها در خصوص تهیه تجهیزات پزشکی مصرفی</a:t>
            </a:r>
          </a:p>
          <a:p>
            <a:pPr algn="just"/>
            <a:r>
              <a:rPr lang="fa-IR" sz="2400" dirty="0">
                <a:cs typeface="B Nazanin" pitchFamily="2" charset="-78"/>
              </a:rPr>
              <a:t>تهیه لیست تجهیزات پزشکی مورد نیاز هتلینگ </a:t>
            </a:r>
            <a:r>
              <a:rPr lang="fa-IR" sz="2400" dirty="0" smtClean="0">
                <a:cs typeface="B Nazanin" pitchFamily="2" charset="-78"/>
              </a:rPr>
              <a:t>در بیمارستان های </a:t>
            </a:r>
            <a:r>
              <a:rPr lang="fa-IR" sz="2400" dirty="0">
                <a:cs typeface="B Nazanin" pitchFamily="2" charset="-78"/>
              </a:rPr>
              <a:t>استان</a:t>
            </a:r>
          </a:p>
          <a:p>
            <a:pPr algn="just"/>
            <a:r>
              <a:rPr lang="fa-IR" sz="2400" dirty="0">
                <a:cs typeface="B Nazanin" pitchFamily="2" charset="-78"/>
              </a:rPr>
              <a:t>تهیه لیست تجهیزات تشخیصی و بعضی از تجهیزات درمانی به منظور عدم ارجاع بیماران به خارج از بیمارستان و تلاش جهت برنامه ریزی به منظور تهیه آن ها تا 6 ماه آینده در صورت موجود بودن اعتبار</a:t>
            </a:r>
          </a:p>
          <a:p>
            <a:endParaRPr lang="fa-I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اقدامات انجام شده توسط کمیته دارو وتجهیزات پزشکی</a:t>
            </a:r>
            <a:endParaRPr lang="fa-I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93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rgbClr val="D34817">
                    <a:lumMod val="50000"/>
                  </a:srgbClr>
                </a:solidFill>
                <a:cs typeface="B Nazanin" pitchFamily="2" charset="-78"/>
              </a:rPr>
              <a:t>اقدامات انجام شده توسط کمیته بیمه و منابع</a:t>
            </a:r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7244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sz="2800" dirty="0" smtClean="0">
                <a:cs typeface="B Nazanin" pitchFamily="2" charset="-78"/>
              </a:rPr>
              <a:t>برگزاری 10 جلسه در راستای اجرای برنامه تحول نظام سلامت</a:t>
            </a:r>
          </a:p>
          <a:p>
            <a:r>
              <a:rPr lang="fa-IR" sz="2800" dirty="0" smtClean="0">
                <a:cs typeface="B Nazanin" pitchFamily="2" charset="-78"/>
              </a:rPr>
              <a:t>برگزاری 12 ساعت </a:t>
            </a:r>
            <a:r>
              <a:rPr lang="fa-IR" sz="2800" dirty="0">
                <a:cs typeface="B Nazanin" pitchFamily="2" charset="-78"/>
              </a:rPr>
              <a:t>جلسه آموزشی(آموزش برنامه نرم افزاری  سجاد </a:t>
            </a:r>
            <a:r>
              <a:rPr lang="fa-IR" sz="2800" dirty="0" smtClean="0">
                <a:cs typeface="B Nazanin" pitchFamily="2" charset="-78"/>
              </a:rPr>
              <a:t>آموزش  </a:t>
            </a:r>
            <a:r>
              <a:rPr lang="fa-IR" sz="2800" dirty="0">
                <a:cs typeface="B Nazanin" pitchFamily="2" charset="-78"/>
              </a:rPr>
              <a:t>برنامه تحول سلامت گروه 7 گانه </a:t>
            </a:r>
            <a:r>
              <a:rPr lang="fa-IR" sz="2800" dirty="0" smtClean="0">
                <a:cs typeface="B Nazanin" pitchFamily="2" charset="-78"/>
              </a:rPr>
              <a:t>-آموزش </a:t>
            </a:r>
            <a:r>
              <a:rPr lang="fa-IR" sz="2800" dirty="0">
                <a:cs typeface="B Nazanin" pitchFamily="2" charset="-78"/>
              </a:rPr>
              <a:t>تهیه صورتحساب بیماران  </a:t>
            </a:r>
            <a:r>
              <a:rPr lang="fa-IR" sz="2800" dirty="0" smtClean="0">
                <a:cs typeface="B Nazanin" pitchFamily="2" charset="-78"/>
              </a:rPr>
              <a:t>-آموزش </a:t>
            </a:r>
            <a:r>
              <a:rPr lang="fa-IR" sz="2800" dirty="0">
                <a:cs typeface="B Nazanin" pitchFamily="2" charset="-78"/>
              </a:rPr>
              <a:t>برنامه </a:t>
            </a:r>
            <a:r>
              <a:rPr lang="en-US" sz="2800" dirty="0" smtClean="0">
                <a:cs typeface="B Nazanin" pitchFamily="2" charset="-78"/>
              </a:rPr>
              <a:t>his</a:t>
            </a:r>
            <a:r>
              <a:rPr lang="fa-IR" sz="2800" dirty="0" smtClean="0">
                <a:cs typeface="B Nazanin" pitchFamily="2" charset="-78"/>
              </a:rPr>
              <a:t>)</a:t>
            </a:r>
          </a:p>
          <a:p>
            <a:r>
              <a:rPr lang="fa-IR" sz="2800" dirty="0" smtClean="0">
                <a:latin typeface="Calibri"/>
                <a:ea typeface="Calibri"/>
                <a:cs typeface="B Nazanin" pitchFamily="2" charset="-78"/>
              </a:rPr>
              <a:t>انجام 12 بازدید از مراکز درمانی تابعه</a:t>
            </a:r>
            <a:endParaRPr lang="en-US" sz="2800" dirty="0">
              <a:latin typeface="Calibri"/>
              <a:ea typeface="Calibri"/>
              <a:cs typeface="B Nazanin" pitchFamily="2" charset="-78"/>
            </a:endParaRPr>
          </a:p>
          <a:p>
            <a:endParaRPr lang="en-US" sz="2000" dirty="0">
              <a:latin typeface="Calibri"/>
              <a:ea typeface="Calibri"/>
              <a:cs typeface="Arial"/>
            </a:endParaRPr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655964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60438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Koodak" pitchFamily="2" charset="-78"/>
              </a:rPr>
              <a:t>شرح اقدامات انجام شده توسط کمیته مدیریت اطلاعات و اطلاع رسانی: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1816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414455386"/>
              </p:ext>
            </p:extLst>
          </p:nvPr>
        </p:nvGraphicFramePr>
        <p:xfrm>
          <a:off x="571500" y="1447800"/>
          <a:ext cx="8001000" cy="4703245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1467185"/>
                <a:gridCol w="1602540"/>
                <a:gridCol w="1622591"/>
                <a:gridCol w="1675230"/>
                <a:gridCol w="1633454"/>
              </a:tblGrid>
              <a:tr h="2554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ردیف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نوع اطلاع رسانی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موضوع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شاخص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توضیح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109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برنامه رادیویی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تهیه برنامه آموزشی در خصوص ترویج زایمان طبیعی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3 برنامه(120 دقیقه)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با حضور متخصصین زنان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109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2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تهیه و توزیع </a:t>
                      </a:r>
                      <a:r>
                        <a:rPr lang="en-US" sz="1200" b="1" dirty="0">
                          <a:effectLst/>
                          <a:cs typeface="B Nazanin" pitchFamily="2" charset="-78"/>
                        </a:rPr>
                        <a:t>CD</a:t>
                      </a: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 آموزشی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تهیه برنامه آموزشی در خصوص ترویج زایمان طبیعی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با حضور متخصصین زنان و کارشناسان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109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3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نمایشگاه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دستاوردهای برنامه تحول در نظام سلامت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30 متر مربع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در بزرگترین بیمارستان استان(آیت اله کاشانی شهرکرد)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7664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4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بیلبورد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اطلاع رسانی نسبت به تحول در نظام سلامت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10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تهیه ونصب بیلبورد در سطح شهر و درب ورودی بیمارستانهای استان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7664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5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بنر های اطلاع رسانی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اطلاع رسانی در خصوص اجرای برنامه در بیمارستانهای استان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109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6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بنر های اطلاع رسانی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در خصوص ترویج زایمان طبیعی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10 بنر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109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7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بنر های اطلاع رسانی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اطلاع رسانی در خصوص اجرای برنامه 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20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سخنان رئیس جمهور و وزیر محترم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74638"/>
            <a:ext cx="8001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bIns="91440" anchor="b" anchorCtr="0">
            <a:normAutofit fontScale="90000" lnSpcReduction="1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اقدامات انجام شده توسط کمیته مدیریت اطلاعات و اطلاع رسانی</a:t>
            </a:r>
            <a:endParaRPr lang="fa-IR" b="1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7776"/>
            <a:ext cx="630382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52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>
                <a:cs typeface="B Koodak" pitchFamily="2" charset="-78"/>
              </a:rPr>
              <a:t>کمیته مدیریت اطلاعات و اطلاع رسانی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5029200" cy="3048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Nazanin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310288972"/>
              </p:ext>
            </p:extLst>
          </p:nvPr>
        </p:nvGraphicFramePr>
        <p:xfrm>
          <a:off x="457199" y="1676400"/>
          <a:ext cx="8153401" cy="4595295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1495131"/>
                <a:gridCol w="1633064"/>
                <a:gridCol w="1653499"/>
                <a:gridCol w="1707139"/>
                <a:gridCol w="1664568"/>
              </a:tblGrid>
              <a:tr h="3211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ردیف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نوع اطلاع رسانی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موضوع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شاخص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توضیح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42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8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پوشش خبری بازدیدهای مدیریتی و کارشناسی از اجرای طرح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تحول در نظام سلامت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10 گزارش خبری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پوشش خبری بازدیدهای مدیریتی و کارشناسی از اجرای طرح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42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9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طراحی و راه اندازی سایت اختصاصی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تحول در نظام سلامت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سایت تحول در نظام سلامت استان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42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10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کلیپ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تحول در نظام سلامت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تهیه کلیپ برنامه تحول در نظام سلامت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42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دفترچه و چک لیست نظارت و پایش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برنامه تحول در </a:t>
                      </a:r>
                      <a:r>
                        <a:rPr lang="fa-IR" sz="1200" b="1" dirty="0" smtClean="0">
                          <a:effectLst/>
                          <a:cs typeface="B Nazanin" pitchFamily="2" charset="-78"/>
                        </a:rPr>
                        <a:t>نظام سلامت </a:t>
                      </a: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بیمارستانها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طراحی و تهیه دفترچه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3211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ویژه نامه خبری معاونت درمان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تحول در نظام سلامت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42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خبر سایت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تحول در نظام سلامت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50 خبر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تهیه و درج خبر در سایت معاونت درمان و سایت تحول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42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14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عکس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تحول در نظام سلامت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500 قطعه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در خصوص بازدیدها جلسات و اقدامت اجرایی طرح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685800" y="274638"/>
            <a:ext cx="8001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bIns="91440" anchor="b" anchorCtr="0">
            <a:normAutofit fontScale="90000" lnSpcReduction="1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اقدامات انجام شده توسط کمیته مدیریت اطلاعات و اطلاع رسانی</a:t>
            </a:r>
            <a:endParaRPr lang="fa-IR" b="1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0"/>
            <a:ext cx="573832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90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715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برنامه نظارت بر حسن اجرای برنامه های تحول نظام سلامت</a:t>
            </a:r>
            <a:endParaRPr lang="en-US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768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30 </a:t>
            </a:r>
            <a:r>
              <a:rPr lang="fa-IR" dirty="0">
                <a:cs typeface="B Nazanin" pitchFamily="2" charset="-78"/>
              </a:rPr>
              <a:t>بازدید از مراکز درمانی توسط روسا و کارشناسان معاونت درمان</a:t>
            </a:r>
          </a:p>
          <a:p>
            <a:pPr algn="r" rtl="1"/>
            <a:r>
              <a:rPr lang="fa-IR" dirty="0">
                <a:cs typeface="B Nazanin" pitchFamily="2" charset="-78"/>
              </a:rPr>
              <a:t>برگزاری  </a:t>
            </a:r>
            <a:r>
              <a:rPr lang="fa-IR" dirty="0" smtClean="0">
                <a:cs typeface="B Nazanin" pitchFamily="2" charset="-78"/>
              </a:rPr>
              <a:t>10 </a:t>
            </a:r>
            <a:r>
              <a:rPr lang="fa-IR" dirty="0">
                <a:cs typeface="B Nazanin" pitchFamily="2" charset="-78"/>
              </a:rPr>
              <a:t>جلسه ی ستاد اجرایی دانشگاه</a:t>
            </a:r>
          </a:p>
          <a:p>
            <a:pPr algn="r" rtl="1"/>
            <a:r>
              <a:rPr lang="fa-IR" dirty="0">
                <a:cs typeface="B Nazanin" pitchFamily="2" charset="-78"/>
              </a:rPr>
              <a:t>برگزاری نزدیک به </a:t>
            </a:r>
            <a:r>
              <a:rPr lang="fa-IR" dirty="0" smtClean="0">
                <a:cs typeface="B Nazanin" pitchFamily="2" charset="-78"/>
              </a:rPr>
              <a:t>40 </a:t>
            </a:r>
            <a:r>
              <a:rPr lang="fa-IR" dirty="0">
                <a:cs typeface="B Nazanin" pitchFamily="2" charset="-78"/>
              </a:rPr>
              <a:t>جلسه ی کمیته سیاست گذاری و برنامه ریزی با پزشکان ، مسئولین واحدها و روسای بیمارستان های تابعه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80 </a:t>
            </a:r>
            <a:r>
              <a:rPr lang="fa-IR" dirty="0">
                <a:cs typeface="B Nazanin" pitchFamily="2" charset="-78"/>
              </a:rPr>
              <a:t>جلسه ستاد اجرایی در بیمارستان ها توسط کادر مرکز </a:t>
            </a:r>
            <a:r>
              <a:rPr lang="fa-IR" dirty="0" smtClean="0">
                <a:cs typeface="B Nazanin" pitchFamily="2" charset="-78"/>
              </a:rPr>
              <a:t>مربوطه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برگزاری 35 جلسه کمیته اخلاق در مراکز درمانی تابعه</a:t>
            </a:r>
          </a:p>
          <a:p>
            <a:pPr algn="r" rtl="1"/>
            <a:endParaRPr lang="en-US" dirty="0">
              <a:cs typeface="B Nazanin" pitchFamily="2" charset="-78"/>
            </a:endParaRPr>
          </a:p>
          <a:p>
            <a:pPr>
              <a:buFontTx/>
              <a:buChar char="-"/>
            </a:pPr>
            <a:endParaRPr lang="fa-IR" dirty="0" smtClean="0">
              <a:cs typeface="B Nazanin" pitchFamily="2" charset="-78"/>
            </a:endParaRPr>
          </a:p>
          <a:p>
            <a:pPr>
              <a:buNone/>
            </a:pPr>
            <a:endParaRPr lang="en-US" dirty="0">
              <a:cs typeface="B Nazanin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7917"/>
            <a:ext cx="990600" cy="104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h\Pictures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4419600"/>
            <a:ext cx="2895600" cy="2124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h\Pictures\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1958"/>
            <a:ext cx="2057400" cy="229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63976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fa-IR" dirty="0">
                <a:cs typeface="B Titr" pitchFamily="2" charset="-78"/>
              </a:rPr>
              <a:t>استان چهار محال و بختیاری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39347" y="6248400"/>
            <a:ext cx="5410200" cy="457200"/>
          </a:xfrm>
        </p:spPr>
        <p:txBody>
          <a:bodyPr/>
          <a:lstStyle/>
          <a:p>
            <a:pPr algn="ctr"/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143000"/>
            <a:ext cx="7772400" cy="3886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a-IR" dirty="0" smtClean="0">
                <a:cs typeface="B Titr" pitchFamily="2" charset="-78"/>
              </a:rPr>
              <a:t>جمعیت استان :942323نفر</a:t>
            </a:r>
          </a:p>
          <a:p>
            <a:pPr algn="ctr">
              <a:buNone/>
            </a:pPr>
            <a:r>
              <a:rPr lang="fa-IR" dirty="0" smtClean="0">
                <a:solidFill>
                  <a:srgbClr val="7030A0"/>
                </a:solidFill>
                <a:cs typeface="B Titr" pitchFamily="2" charset="-78"/>
              </a:rPr>
              <a:t>تعداد مراکز درمانی استان:9 </a:t>
            </a:r>
          </a:p>
          <a:p>
            <a:pPr algn="ctr">
              <a:buNone/>
            </a:pPr>
            <a:r>
              <a:rPr lang="fa-IR" dirty="0" smtClean="0">
                <a:cs typeface="B Titr" pitchFamily="2" charset="-78"/>
              </a:rPr>
              <a:t>تعداد مراکز مشمول برنامه تحول نظام سلامت:7</a:t>
            </a:r>
          </a:p>
          <a:p>
            <a:pPr algn="ctr">
              <a:buNone/>
            </a:pPr>
            <a:r>
              <a:rPr lang="fa-IR" dirty="0" smtClean="0">
                <a:solidFill>
                  <a:srgbClr val="7030A0"/>
                </a:solidFill>
                <a:cs typeface="B Titr" pitchFamily="2" charset="-78"/>
              </a:rPr>
              <a:t>تعداد پزشکان متخصص و فوق تخصص:277</a:t>
            </a:r>
          </a:p>
          <a:p>
            <a:pPr algn="ctr">
              <a:buNone/>
            </a:pPr>
            <a:r>
              <a:rPr lang="fa-IR" dirty="0" smtClean="0">
                <a:cs typeface="B Titr" pitchFamily="2" charset="-78"/>
              </a:rPr>
              <a:t>تعداد کل پرسنل درمانی:3143</a:t>
            </a:r>
          </a:p>
          <a:p>
            <a:pPr algn="ctr">
              <a:buNone/>
            </a:pP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ضریب اشغال تخت های دانشگاهی سال 92: 72درصد</a:t>
            </a:r>
          </a:p>
          <a:p>
            <a:pPr algn="ctr">
              <a:buNone/>
            </a:pPr>
            <a:r>
              <a:rPr lang="fa-IR" sz="2000" dirty="0" smtClean="0">
                <a:solidFill>
                  <a:srgbClr val="0070C0"/>
                </a:solidFill>
                <a:cs typeface="B Titr" pitchFamily="2" charset="-78"/>
              </a:rPr>
              <a:t>ضریب اشغال تخت سال 93: 71 درصد</a:t>
            </a:r>
          </a:p>
          <a:p>
            <a:pPr algn="ctr">
              <a:buNone/>
            </a:pPr>
            <a:r>
              <a:rPr lang="fa-IR" sz="2000" dirty="0" smtClean="0">
                <a:cs typeface="B Titr" pitchFamily="2" charset="-78"/>
              </a:rPr>
              <a:t>درصد رضایتمندی بیمار سال 92: 81 درصد</a:t>
            </a:r>
          </a:p>
          <a:p>
            <a:pPr algn="ctr">
              <a:buNone/>
            </a:pPr>
            <a:r>
              <a:rPr lang="fa-IR" sz="2000" dirty="0" smtClean="0">
                <a:solidFill>
                  <a:srgbClr val="7030A0"/>
                </a:solidFill>
                <a:cs typeface="B Titr" pitchFamily="2" charset="-78"/>
              </a:rPr>
              <a:t>درصد رضایتمندی بیمار سال 93: 97درصد</a:t>
            </a:r>
            <a:endParaRPr lang="en-US" sz="2000" dirty="0">
              <a:solidFill>
                <a:srgbClr val="7030A0"/>
              </a:solidFill>
              <a:cs typeface="B Titr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28600"/>
            <a:ext cx="1066800" cy="73400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3077" name="Picture 5" descr="C:\Users\sh\Pictures\1q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2791408" cy="19788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3962400" cy="1066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a-I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Esfehan" pitchFamily="2" charset="-78"/>
              </a:rPr>
              <a:t>تعداد تماس های صورت گرفته توسط مردم با سامانه 1590</a:t>
            </a:r>
            <a:endParaRPr lang="fa-IR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Esfehan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9530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Content Placeholder 6" descr="shekay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76200"/>
            <a:ext cx="4572000" cy="348471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0" y="2133600"/>
            <a:ext cx="3886200" cy="1620689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800" b="1" dirty="0" smtClean="0">
                <a:solidFill>
                  <a:srgbClr val="7030A0"/>
                </a:solidFill>
                <a:cs typeface="B Nazanin" pitchFamily="2" charset="-78"/>
              </a:rPr>
              <a:t>از شروع این برنامه تا کنون 30 تماس با سامانه 1590 توسط اقشار مختلف گرفته شده است. </a:t>
            </a:r>
            <a:endParaRPr lang="fa-IR" sz="2800" b="1" dirty="0">
              <a:solidFill>
                <a:srgbClr val="7030A0"/>
              </a:solidFill>
              <a:cs typeface="B Nazanin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3657600"/>
            <a:ext cx="7231031" cy="2895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Arial" pitchFamily="34" charset="0"/>
              <a:buChar char="•"/>
            </a:pPr>
            <a:r>
              <a:rPr lang="fa-IR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itchFamily="2" charset="-78"/>
              </a:rPr>
              <a:t>40 درصد تماس های دریافتی در خصوص دستورالعمل کاهش میزان پرداختی بیماران بستری می باشد.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fa-IR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itchFamily="2" charset="-78"/>
              </a:rPr>
              <a:t>40 درصد تماس های دریافتی در خصوص دستورالعمل ارتقای کیفیت هتلینگ می باشد.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fa-IR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itchFamily="2" charset="-78"/>
              </a:rPr>
              <a:t>20 درصد تماس های دریافتی نیز در خصوص شکایت از پزشک و کادر درمانی و سوالات و ابهامات کادر بیمارستانی و قدردادنی وتشکر در خصوص این برنامه می باشد.</a:t>
            </a:r>
            <a:endParaRPr lang="fa-IR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9495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چالشهای اجرای طرح در استان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006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Low"/>
            <a:r>
              <a:rPr lang="fa-IR" sz="2200" b="1" dirty="0" smtClean="0">
                <a:cs typeface="B Nazanin" pitchFamily="2" charset="-78"/>
              </a:rPr>
              <a:t>فرسوده بودن ساختمان 5 بیمارستان  دانشگاهی که مانع ازاجرای دقیق برنامه  تحول در سلامت،بویژه در زمینه هتلینگ گردیده است.</a:t>
            </a:r>
          </a:p>
          <a:p>
            <a:pPr algn="justLow"/>
            <a:r>
              <a:rPr lang="fa-IR" sz="2200" b="1" dirty="0">
                <a:cs typeface="B Nazanin" pitchFamily="2" charset="-78"/>
              </a:rPr>
              <a:t>محدودیت </a:t>
            </a:r>
            <a:r>
              <a:rPr lang="fa-IR" sz="2200" b="1" dirty="0" smtClean="0">
                <a:cs typeface="B Nazanin" pitchFamily="2" charset="-78"/>
              </a:rPr>
              <a:t>وکمبود فضای فیزیکی در بخشهای  بستری و ضرورت تخصیص اعتبار جهت استاندارد سازی و توسعه</a:t>
            </a:r>
          </a:p>
          <a:p>
            <a:pPr algn="justLow"/>
            <a:r>
              <a:rPr lang="fa-IR" sz="2200" b="1" dirty="0" smtClean="0">
                <a:cs typeface="B Nazanin" pitchFamily="2" charset="-78"/>
              </a:rPr>
              <a:t>کمبود تخت بیمارستانی و فضای فیزیکی مورد نیاز در راستای استقرار خدمات بویژه در تختهای ویژه </a:t>
            </a:r>
            <a:r>
              <a:rPr lang="en-US" sz="2200" b="1" dirty="0" smtClean="0">
                <a:cs typeface="B Nazanin" pitchFamily="2" charset="-78"/>
              </a:rPr>
              <a:t>ICU</a:t>
            </a:r>
            <a:r>
              <a:rPr lang="fa-IR" sz="2200" b="1" dirty="0" smtClean="0">
                <a:cs typeface="B Nazanin" pitchFamily="2" charset="-78"/>
              </a:rPr>
              <a:t>  با تاکید برمناطق محروم وبا مراجعات بالا از جمله شهرستان لردگان</a:t>
            </a:r>
          </a:p>
          <a:p>
            <a:pPr algn="justLow"/>
            <a:r>
              <a:rPr lang="fa-IR" sz="2200" b="1" dirty="0" smtClean="0">
                <a:cs typeface="B Nazanin" pitchFamily="2" charset="-78"/>
              </a:rPr>
              <a:t>ضرورت تامین برخی از تجهیزات پزشکی و آزمایشگاهی شناسایی شده در اجرای طرح، جهت جلوگیری از ارجاع بیمار به بخش خصوصی طبق زنجیره تامین خدمات</a:t>
            </a:r>
          </a:p>
          <a:p>
            <a:pPr algn="justLow"/>
            <a:r>
              <a:rPr lang="fa-IR" sz="2200" b="1" dirty="0" smtClean="0">
                <a:cs typeface="B Nazanin" pitchFamily="2" charset="-78"/>
              </a:rPr>
              <a:t>کمبود کادر پزشک متخصص در مراکزدرمانی</a:t>
            </a:r>
          </a:p>
          <a:p>
            <a:pPr algn="justLow"/>
            <a:r>
              <a:rPr lang="fa-IR" sz="2200" b="1" dirty="0" smtClean="0">
                <a:cs typeface="B Nazanin" pitchFamily="2" charset="-78"/>
              </a:rPr>
              <a:t>کمبود نیروی انسانی در مراکز درمانی از جمله کادر پرستاری ومامایی که درنهایت منجر به تسریع در تعیین تکلیف وپاسخگویی به موقع در خدمات مورد ارائه گردد.</a:t>
            </a:r>
          </a:p>
          <a:p>
            <a:pPr algn="justLow"/>
            <a:r>
              <a:rPr lang="fa-IR" sz="2200" b="1" dirty="0" smtClean="0">
                <a:cs typeface="B Nazanin" pitchFamily="2" charset="-78"/>
              </a:rPr>
              <a:t>ضرورت تامین انگیزه کادر ارائه دهنده خدمات در مراکز درمانی جهت تقویت عملکرد طرح تحول سلامت و ارائه خدمات پایدار</a:t>
            </a:r>
          </a:p>
          <a:p>
            <a:pPr algn="justLow"/>
            <a:endParaRPr lang="en-US" sz="22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\Pictures\8W4A1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599"/>
            <a:ext cx="4113245" cy="3733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4776"/>
            <a:ext cx="8375780" cy="1062861"/>
          </a:xfrm>
        </p:spPr>
        <p:txBody>
          <a:bodyPr>
            <a:noAutofit/>
          </a:bodyPr>
          <a:lstStyle/>
          <a:p>
            <a:pPr algn="ctr"/>
            <a:r>
              <a:rPr lang="fa-IR" sz="2400" dirty="0" smtClean="0">
                <a:cs typeface="B Koodak" pitchFamily="2" charset="-78"/>
              </a:rPr>
              <a:t/>
            </a:r>
            <a:br>
              <a:rPr lang="fa-IR" sz="2400" dirty="0" smtClean="0">
                <a:cs typeface="B Koodak" pitchFamily="2" charset="-78"/>
              </a:rPr>
            </a:br>
            <a:r>
              <a:rPr lang="fa-IR" sz="2400" dirty="0" smtClean="0">
                <a:cs typeface="B Koodak" pitchFamily="2" charset="-78"/>
              </a:rPr>
              <a:t>با باتوجه به دستورالعمل های ابلاغی ترکیب اعضای ستاد اجرایی برنامه تحول به شرح ذیل می باشد: </a:t>
            </a:r>
            <a:r>
              <a:rPr lang="en-US" sz="2400" dirty="0" smtClean="0">
                <a:cs typeface="B Koodak" pitchFamily="2" charset="-78"/>
              </a:rPr>
              <a:t/>
            </a:r>
            <a:br>
              <a:rPr lang="en-US" sz="2400" dirty="0" smtClean="0">
                <a:cs typeface="B Koodak" pitchFamily="2" charset="-78"/>
              </a:rPr>
            </a:br>
            <a:endParaRPr lang="en-US" sz="2400" dirty="0">
              <a:cs typeface="B Koodak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172200"/>
            <a:ext cx="5105400" cy="457200"/>
          </a:xfrm>
        </p:spPr>
        <p:txBody>
          <a:bodyPr/>
          <a:lstStyle/>
          <a:p>
            <a:pPr algn="ctr"/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0400" y="1371600"/>
            <a:ext cx="5486400" cy="4754563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دکتر مرتضی هاشم زاده – ریاست دانشگاه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دکتر اکبر سلیمانی – معاون درمان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دکتر رضا محمدی – معاون غذا و دارو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دکتر مجید شیرانی – معاون  آموزشی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دکتر حمید رییسی- معاون  توسعه مدیریت و منابع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دکتر علی ضامن صالحی فرد - معاون بهداشتی دانشگاه و رییس مرکز بهداشت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دکتر حشمت اله داوودپور - مدیر کل  بیمه سلامت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مهندس عنایت اله سمیع - مدیر واحد آمار و فناوری اطلاعات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7680" y="-4665"/>
            <a:ext cx="838200" cy="718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dirty="0" smtClean="0"/>
              <a:t>93/3/20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248400"/>
            <a:ext cx="5029200" cy="457200"/>
          </a:xfrm>
        </p:spPr>
        <p:txBody>
          <a:bodyPr/>
          <a:lstStyle/>
          <a:p>
            <a:pPr algn="ctr"/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924800" cy="4572000"/>
          </a:xfrm>
        </p:spPr>
        <p:txBody>
          <a:bodyPr/>
          <a:lstStyle/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>
              <a:buNone/>
            </a:pPr>
            <a:r>
              <a:rPr lang="fa-I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اهم فعالیت های انجام شده به تفکیک هر یک از دستورالعمل های برنامه تحول نظام سلامت: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1066800" cy="762000"/>
          </a:xfrm>
          <a:prstGeom prst="rect">
            <a:avLst/>
          </a:prstGeom>
          <a:noFill/>
        </p:spPr>
      </p:pic>
      <p:pic>
        <p:nvPicPr>
          <p:cNvPr id="1026" name="Picture 2" descr="C:\Users\sh\Pictures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3886201"/>
            <a:ext cx="2927770" cy="227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7244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800" dirty="0">
                <a:solidFill>
                  <a:srgbClr val="C00000"/>
                </a:solidFill>
                <a:cs typeface="B Jadid" pitchFamily="2" charset="-78"/>
              </a:rPr>
              <a:t>1.دستورالعمل برنامه کاهش میزان پرداختی بیماران بستری در بیمارستان های وابسته به وزارت بهداشت</a:t>
            </a:r>
          </a:p>
        </p:txBody>
      </p:sp>
      <p:pic>
        <p:nvPicPr>
          <p:cNvPr id="5122" name="Picture 2" descr="C:\Users\sh\Pictures\w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7" y="104483"/>
            <a:ext cx="89916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8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cs typeface="B Koodak" pitchFamily="2" charset="-78"/>
              </a:rPr>
              <a:t>1.دستورالعمل برنامه کاهش میزان پرداختی بیماران بستری در بیمارستان های وابسته به وزارت بهداشت</a:t>
            </a:r>
            <a:endParaRPr lang="en-US" sz="2400" dirty="0">
              <a:cs typeface="B Koodak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768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just" rtl="1"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تدوین قرارداد با بخش خصوصی به منظور تامین خدمات مورد نیاز بیماران بستری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تدوین زنجیره تامین خدمات داخل و خارج استانی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ارتقاء سیستم های اطلاعاتی بیمارستان های استان و رفع موانع اصلی جهت گزارش گیری های مدیریتی و ورود اطلاعات به منظور تحقق هدف دسترسی به سامانه سپاس</a:t>
            </a:r>
          </a:p>
          <a:p>
            <a:pPr marL="514350" indent="-514350" algn="r" rtl="1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55" y="0"/>
            <a:ext cx="914400" cy="67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93/3/20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953000" cy="457200"/>
          </a:xfrm>
        </p:spPr>
        <p:txBody>
          <a:bodyPr/>
          <a:lstStyle/>
          <a:p>
            <a:pPr algn="ctr"/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10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-6211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Jadid" pitchFamily="2" charset="-78"/>
              </a:rPr>
              <a:t/>
            </a:r>
            <a:br>
              <a:rPr lang="fa-IR" b="1" dirty="0">
                <a:solidFill>
                  <a:schemeClr val="accent1">
                    <a:lumMod val="75000"/>
                  </a:schemeClr>
                </a:solidFill>
                <a:cs typeface="B Jadid" pitchFamily="2" charset="-78"/>
              </a:rPr>
            </a:b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Jadid" pitchFamily="2" charset="-78"/>
              </a:rPr>
              <a:t> تعدادی از شاخص های مالی بعد از اجرای دستورالعمل برنامه کاهش میزان پرداختی بیماران بستری در بیمارستان های وابسته به وزارت بهداشت</a:t>
            </a:r>
            <a:br>
              <a:rPr lang="fa-IR" b="1" dirty="0">
                <a:solidFill>
                  <a:schemeClr val="accent1">
                    <a:lumMod val="75000"/>
                  </a:schemeClr>
                </a:solidFill>
                <a:cs typeface="B Jadid" pitchFamily="2" charset="-78"/>
              </a:rPr>
            </a:br>
            <a:endParaRPr lang="fa-IR" b="1" dirty="0">
              <a:solidFill>
                <a:schemeClr val="accent1">
                  <a:lumMod val="75000"/>
                </a:schemeClr>
              </a:solidFill>
              <a:cs typeface="B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454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656</TotalTime>
  <Words>2674</Words>
  <Application>Microsoft Office PowerPoint</Application>
  <PresentationFormat>On-screen Show (4:3)</PresentationFormat>
  <Paragraphs>636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Equity</vt:lpstr>
      <vt:lpstr>Slide 1</vt:lpstr>
      <vt:lpstr>Slide 2</vt:lpstr>
      <vt:lpstr>مقدمه</vt:lpstr>
      <vt:lpstr>استان چهار محال و بختیاری</vt:lpstr>
      <vt:lpstr> با باتوجه به دستورالعمل های ابلاغی ترکیب اعضای ستاد اجرایی برنامه تحول به شرح ذیل می باشد:  </vt:lpstr>
      <vt:lpstr>Slide 6</vt:lpstr>
      <vt:lpstr>Slide 7</vt:lpstr>
      <vt:lpstr>1.دستورالعمل برنامه کاهش میزان پرداختی بیماران بستری در بیمارستان های وابسته به وزارت بهداشت</vt:lpstr>
      <vt:lpstr>Slide 9</vt:lpstr>
      <vt:lpstr>Slide 10</vt:lpstr>
      <vt:lpstr>  تعدادی از شاخص های مالی بعد از اجرای دستورالعمل برنامه کاهش میزان پرداختی بیماران بستری در بیمارستان های وابسته به وزارت بهداشت </vt:lpstr>
      <vt:lpstr>Slide 12</vt:lpstr>
      <vt:lpstr>دستورالعمل برنامه حمایت از ماندگاری پزشک در مناطق محروم</vt:lpstr>
      <vt:lpstr>دستورالعمل برنامه حمایت از ماندگاری پزشک در مناطق محروم</vt:lpstr>
      <vt:lpstr>Slide 15</vt:lpstr>
      <vt:lpstr>دستورالعمل حضور پزشکان متخصص مقیم</vt:lpstr>
      <vt:lpstr>تعداد پزشکان متعهد به حضور در قالب برنامه مقیمی</vt:lpstr>
      <vt:lpstr>لیست نیروهای مورد نیاز به منظور پوشش کامل برنامه مقیمی و ماندگاری پزشکان</vt:lpstr>
      <vt:lpstr>Slide 19</vt:lpstr>
      <vt:lpstr>دستورالعمل ارتقای کیفیت خدمات ویزیت در بیمارستان های وابسته به وزارت بهداشت</vt:lpstr>
      <vt:lpstr>تعداد پزشکان حاضر در برنامه ارتقای کیفیت ویزیت</vt:lpstr>
      <vt:lpstr>تعداد پزشکان حاضر در برنامه ارتقای کیفیت ویزیت</vt:lpstr>
      <vt:lpstr>تعداد پزشکان حاضر در برنامه ارتقای کیفیت ویزیت</vt:lpstr>
      <vt:lpstr>Slide 24</vt:lpstr>
      <vt:lpstr>دستورالعمل برنامه ارتقای کیفیت هتلینگ در بیمارستان های تابعه</vt:lpstr>
      <vt:lpstr>Slide 26</vt:lpstr>
      <vt:lpstr>دستورالعمل برنامه ترویج زایمان طبیعی </vt:lpstr>
      <vt:lpstr>مقایسه درصد سزارین یک ماهه بعد از اجرای برنامه تحول با مدت مشابه سال 1392</vt:lpstr>
      <vt:lpstr>Slide 29</vt:lpstr>
      <vt:lpstr>Slide 30</vt:lpstr>
      <vt:lpstr>روسای کمیته های فنی تابعه دبیرخانه:</vt:lpstr>
      <vt:lpstr>اقدامات انجام شده توسط کمیته سیاستگذاری و برنامه ریزی</vt:lpstr>
      <vt:lpstr>اقدامات انجام شده توسط کمیته نظارت و بازرسی</vt:lpstr>
      <vt:lpstr>اقدامات انجام شده توسط کمیته دارو وتجهیزات پزشکی</vt:lpstr>
      <vt:lpstr>اقدامات انجام شده توسط کمیته دارو وتجهیزات پزشکی</vt:lpstr>
      <vt:lpstr>اقدامات انجام شده توسط کمیته بیمه و منابع</vt:lpstr>
      <vt:lpstr>شرح اقدامات انجام شده توسط کمیته مدیریت اطلاعات و اطلاع رسانی:</vt:lpstr>
      <vt:lpstr>کمیته مدیریت اطلاعات و اطلاع رسانی</vt:lpstr>
      <vt:lpstr>برنامه نظارت بر حسن اجرای برنامه های تحول نظام سلامت</vt:lpstr>
      <vt:lpstr>تعداد تماس های صورت گرفته توسط مردم با سامانه 1590</vt:lpstr>
      <vt:lpstr>چالشهای اجرای طرح در استان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</dc:creator>
  <cp:lastModifiedBy>Modir</cp:lastModifiedBy>
  <cp:revision>121</cp:revision>
  <dcterms:created xsi:type="dcterms:W3CDTF">2006-08-16T00:00:00Z</dcterms:created>
  <dcterms:modified xsi:type="dcterms:W3CDTF">2014-06-15T12:48:07Z</dcterms:modified>
</cp:coreProperties>
</file>